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3" r:id="rId4"/>
    <p:sldId id="258" r:id="rId5"/>
    <p:sldId id="272" r:id="rId6"/>
    <p:sldId id="278" r:id="rId7"/>
    <p:sldId id="277" r:id="rId8"/>
    <p:sldId id="259" r:id="rId9"/>
    <p:sldId id="274" r:id="rId10"/>
    <p:sldId id="279" r:id="rId11"/>
    <p:sldId id="280" r:id="rId12"/>
    <p:sldId id="260" r:id="rId13"/>
    <p:sldId id="275" r:id="rId14"/>
    <p:sldId id="281" r:id="rId15"/>
    <p:sldId id="282" r:id="rId16"/>
    <p:sldId id="261" r:id="rId17"/>
    <p:sldId id="262" r:id="rId18"/>
    <p:sldId id="263" r:id="rId19"/>
    <p:sldId id="264" r:id="rId20"/>
    <p:sldId id="265" r:id="rId21"/>
    <p:sldId id="269" r:id="rId22"/>
    <p:sldId id="283" r:id="rId23"/>
    <p:sldId id="284" r:id="rId24"/>
    <p:sldId id="27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E32A8-B0EF-4620-8B22-073954C99C7B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F83C-6D84-4011-83C9-B7529863D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B5CB-0C10-487A-B0E4-81C6B5E1E686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6EA0-661E-4B0B-8EDC-52DA01D7F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B4972-CDCE-42F9-9ADB-D6B208EDAFBB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7E331-C3C1-4C31-A074-7A0008DF6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B7CE1-7F6A-40A2-B945-4DD1FA781A66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EB5CD-A803-4F9E-89F5-564E87706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CDC34-0273-4A56-B620-4AC113CB75BF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87B2-AD07-49DB-BAA3-13E634C0F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BA05-2E1D-4954-A0E1-3699B729B239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3B8EA-BDA8-44E0-A155-9C935D187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20A3-4BB5-4EDF-BE2B-3F07853B6C8D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8E911-5F92-4C2C-B571-61F372F75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E941-B9D7-48DA-9222-9169251013CA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D76FC-09E4-4AD1-A2EA-0B772BC68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BF9B-61F9-40EC-986C-1E56CBB9D769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0C725-D20B-4F53-BEB0-ED0F61302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844C-9489-455B-9186-4165669BA5D6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96187-8DCE-4960-A4F1-4A5C7B79E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66D39-C79E-450A-B023-330E8246F5BD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8CBB-3441-441E-B016-155D9DF2F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5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583BDC-CDCB-43CE-944D-614BE772FBED}" type="datetimeFigureOut">
              <a:rPr lang="ru-RU"/>
              <a:pPr>
                <a:defRPr/>
              </a:pPr>
              <a:t>16.08.2017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652BB8-ECB2-4935-AB4C-4BC613C64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576263" y="1916113"/>
            <a:ext cx="777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Практический тур ДООГ</a:t>
            </a:r>
          </a:p>
        </p:txBody>
      </p:sp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1223963" y="188913"/>
            <a:ext cx="6840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ГБОУ Школа № 141 имени героя Советского Союза Рихарда Зорге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116013" y="2997200"/>
            <a:ext cx="66960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Оценка эколого-географической ситуации в Центральной России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223963" y="836613"/>
            <a:ext cx="6335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id-012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Юные географы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484438" y="4365625"/>
            <a:ext cx="4751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Северная часть ЦР</a:t>
            </a:r>
          </a:p>
          <a:p>
            <a:pPr marL="342900" indent="-342900">
              <a:buFontTx/>
              <a:buAutoNum type="arabicPeriod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Центральная часть ЦР</a:t>
            </a:r>
          </a:p>
          <a:p>
            <a:pPr marL="342900" indent="-342900">
              <a:buFontTx/>
              <a:buAutoNum type="arabicPeriod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Южная часть ЦР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3675" y="404664"/>
            <a:ext cx="8805664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Центральной части Центральной России. 2000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4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" y="1"/>
            <a:ext cx="9145794" cy="68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8783" y="404664"/>
            <a:ext cx="873365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Центральной части Центральной России. 2016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1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-180975" y="1484313"/>
            <a:ext cx="4398963" cy="20891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</a:rPr>
              <a:t>	Рельеф:</a:t>
            </a:r>
            <a:r>
              <a:rPr lang="ru-RU" sz="1600" smtClean="0">
                <a:latin typeface="Arial" charset="0"/>
              </a:rPr>
              <a:t> </a:t>
            </a:r>
            <a:r>
              <a:rPr lang="ru-RU" sz="1800" smtClean="0">
                <a:latin typeface="Times New Roman" pitchFamily="18" charset="0"/>
              </a:rPr>
              <a:t>южная часть Центральной России лежит в области, не подвергавшейся деятельности ледников. Рельеф Окско-Донской низменности мягкий, волнистый, водоразделы широкие, колебания высот нерезкие. Балками и оврагами изборождены только склоны речных долин. </a:t>
            </a:r>
          </a:p>
        </p:txBody>
      </p:sp>
      <p:sp>
        <p:nvSpPr>
          <p:cNvPr id="2048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140200" y="3644900"/>
            <a:ext cx="4759325" cy="10080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</a:rPr>
              <a:t>	Водные ресурсы: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реки: Дон, Десна,  Сосна, Битюг, Воронеж, Цна и Хопер. </a:t>
            </a: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5288" y="5084763"/>
            <a:ext cx="45624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endParaRPr lang="ru-RU" sz="1600"/>
          </a:p>
        </p:txBody>
      </p:sp>
      <p:pic>
        <p:nvPicPr>
          <p:cNvPr id="20484" name="Picture 13" descr="6841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412875"/>
            <a:ext cx="40322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331913" y="188913"/>
            <a:ext cx="59055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Природные условия.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Южная часть Центральной России.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323850" y="5229225"/>
            <a:ext cx="49688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Климат: </a:t>
            </a:r>
            <a:r>
              <a:rPr lang="ru-RU">
                <a:latin typeface="Times New Roman" pitchFamily="18" charset="0"/>
              </a:rPr>
              <a:t>климат умеренно континентальный, с теплым летом, умеренно холодной зимой. Средние температуры января -9, июля +20 градусов. Среднегодовое количество осадков 550-640 мм.</a:t>
            </a:r>
          </a:p>
        </p:txBody>
      </p:sp>
      <p:pic>
        <p:nvPicPr>
          <p:cNvPr id="20487" name="Picture 11" descr="603233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652963"/>
            <a:ext cx="3240088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3" descr="7429c2500b39629a9a8c3046264d8ad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644900"/>
            <a:ext cx="381635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3779838" y="3429000"/>
            <a:ext cx="53641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latin typeface="Times New Roman" pitchFamily="18" charset="0"/>
              </a:rPr>
              <a:t>Природные зоны и почвы:</a:t>
            </a:r>
            <a:r>
              <a:rPr lang="ru-RU"/>
              <a:t> </a:t>
            </a:r>
            <a:r>
              <a:rPr lang="ru-RU">
                <a:latin typeface="Times New Roman" pitchFamily="18" charset="0"/>
              </a:rPr>
              <a:t>в этой части района распространены черноземы, преобладают лесостепные и степные природные зоны. 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179388" y="981075"/>
            <a:ext cx="36004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latin typeface="Times New Roman" pitchFamily="18" charset="0"/>
              </a:rPr>
              <a:t>Полезные ископаемые:</a:t>
            </a:r>
            <a:r>
              <a:rPr lang="ru-RU"/>
              <a:t> </a:t>
            </a:r>
            <a:r>
              <a:rPr lang="ru-RU">
                <a:latin typeface="Times New Roman" pitchFamily="18" charset="0"/>
              </a:rPr>
              <a:t>здесь находится одно из крупнейших месторождений железных руд – Курская  Магнитная Аномалия. 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50825" y="5084763"/>
            <a:ext cx="36734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sz="2400" b="1">
                <a:latin typeface="Times New Roman" pitchFamily="18" charset="0"/>
              </a:rPr>
              <a:t>ООПТ:</a:t>
            </a:r>
            <a:r>
              <a:rPr lang="ru-RU"/>
              <a:t> </a:t>
            </a:r>
            <a:r>
              <a:rPr lang="ru-RU">
                <a:latin typeface="Times New Roman" pitchFamily="18" charset="0"/>
              </a:rPr>
              <a:t>Цетрально-черноземный и Воронежский биосферные заповедники, заповедники «Белогорье», «Воронинский» и «Хоперский».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endParaRPr lang="ru-RU">
              <a:latin typeface="Times New Roman" pitchFamily="18" charset="0"/>
            </a:endParaRPr>
          </a:p>
        </p:txBody>
      </p:sp>
      <p:pic>
        <p:nvPicPr>
          <p:cNvPr id="21508" name="Picture 9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65400"/>
            <a:ext cx="344328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1" descr="d4ed5a_thu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981075"/>
            <a:ext cx="44656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 descr="big_belogor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4238625"/>
            <a:ext cx="446405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36" cy="687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59576" y="548680"/>
            <a:ext cx="873365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Юга Центральной России. 2000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3563" cy="688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24952" y="476672"/>
            <a:ext cx="873365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Юга Центральной России. 2016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8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ъект 2"/>
          <p:cNvSpPr>
            <a:spLocks noGrp="1"/>
          </p:cNvSpPr>
          <p:nvPr>
            <p:ph idx="1"/>
          </p:nvPr>
        </p:nvSpPr>
        <p:spPr>
          <a:xfrm>
            <a:off x="4137025" y="4652963"/>
            <a:ext cx="5006975" cy="18716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</a:rPr>
              <a:t>	Последствия населенности:</a:t>
            </a:r>
          </a:p>
          <a:p>
            <a:pPr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1) Значительная доля пахотных и урбанизированных земель</a:t>
            </a:r>
          </a:p>
          <a:p>
            <a:pPr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2) Сильная фрагментация растительного покрова</a:t>
            </a:r>
          </a:p>
          <a:p>
            <a:pPr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3) Значительная доля вторичных лесов</a:t>
            </a:r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4211638" y="692150"/>
            <a:ext cx="49323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</a:rPr>
              <a:t>Прямые антропогенные воздействия: </a:t>
            </a:r>
          </a:p>
          <a:p>
            <a:pPr marL="342900" indent="-342900">
              <a:buFontTx/>
              <a:buAutoNum type="arabicParenR"/>
            </a:pPr>
            <a:r>
              <a:rPr lang="ru-RU">
                <a:latin typeface="Times New Roman" pitchFamily="18" charset="0"/>
              </a:rPr>
              <a:t>Заготовки древесины</a:t>
            </a:r>
          </a:p>
          <a:p>
            <a:pPr marL="342900" indent="-342900">
              <a:buFontTx/>
              <a:buAutoNum type="arabicParenR"/>
            </a:pPr>
            <a:r>
              <a:rPr lang="ru-RU">
                <a:latin typeface="Times New Roman" pitchFamily="18" charset="0"/>
              </a:rPr>
              <a:t> Преобразование в урбанизированные и пахотные земли (южная тайга Европейской части)</a:t>
            </a:r>
          </a:p>
          <a:p>
            <a:pPr marL="342900" indent="-342900">
              <a:buFontTx/>
              <a:buAutoNum type="arabicParenR"/>
            </a:pPr>
            <a:r>
              <a:rPr lang="ru-RU">
                <a:latin typeface="Times New Roman" pitchFamily="18" charset="0"/>
              </a:rPr>
              <a:t> Разработка полезных ископаемых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0" y="2565400"/>
            <a:ext cx="41751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Косвенные антропогенные воздействия:</a:t>
            </a:r>
          </a:p>
          <a:p>
            <a:r>
              <a:rPr lang="ru-RU" sz="1600" b="1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1) Лесные пожары (98% пожаров возникают по антропогенным причинам)</a:t>
            </a:r>
          </a:p>
          <a:p>
            <a:r>
              <a:rPr lang="ru-RU">
                <a:latin typeface="Times New Roman" pitchFamily="18" charset="0"/>
              </a:rPr>
              <a:t> 2) Климатические изменения</a:t>
            </a:r>
          </a:p>
          <a:p>
            <a:r>
              <a:rPr lang="ru-RU">
                <a:latin typeface="Times New Roman" pitchFamily="18" charset="0"/>
              </a:rPr>
              <a:t> 3) Усыхания ельников</a:t>
            </a:r>
          </a:p>
          <a:p>
            <a:r>
              <a:rPr lang="ru-RU">
                <a:latin typeface="Times New Roman" pitchFamily="18" charset="0"/>
              </a:rPr>
              <a:t> 4) Стимуляция вспышек вредителей</a:t>
            </a:r>
          </a:p>
        </p:txBody>
      </p:sp>
      <p:sp>
        <p:nvSpPr>
          <p:cNvPr id="22532" name="AutoShape 7" descr="i?id=456d9ab75866769adafb4f69ca214fb8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9" descr="i?id=456d9ab75866769adafb4f69ca214fb8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4" name="AutoShape 11" descr="i?id=dd7bca1e8f82add2bf8984127d01df71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5" name="AutoShape 13" descr="i?id=30ebc04abdd7e5ba9e1a64f70ee6ee7d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6" name="Picture 15" descr="EfMlbiIoqfaSDIH-800x450-noP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36613"/>
            <a:ext cx="33845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AutoShape 17" descr="i?id=5f03823f281336ed4e3b62a92a8deefb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8" name="Picture 19" descr="f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084763"/>
            <a:ext cx="3455987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21" descr="lesnue_pozha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924175"/>
            <a:ext cx="38163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1547813" y="1889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Антропогенное воздействие.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https://geographyofrussia.com/wp-content/uploads/2015/01/422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052513"/>
            <a:ext cx="7129462" cy="4116387"/>
          </a:xfrm>
        </p:spPr>
      </p:pic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827088" y="5154613"/>
            <a:ext cx="72723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Times New Roman" pitchFamily="18" charset="0"/>
              </a:rPr>
              <a:t>Весьма негативно влияние на состояние лесных экосистем  в</a:t>
            </a:r>
          </a:p>
          <a:p>
            <a:r>
              <a:rPr lang="ru-RU">
                <a:latin typeface="Times New Roman" pitchFamily="18" charset="0"/>
              </a:rPr>
              <a:t> Центральной России атмосферных загрязнений, и в первую очередь диоксида серы. На данной территории эта проблема особенно актуальна из-за большого количества крупных городов и промышленных предприятий и высокой плотности населения  в этом районе.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619250" y="333375"/>
            <a:ext cx="547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Загрязнение атмосферы.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body" sz="half" idx="1"/>
          </p:nvPr>
        </p:nvSpPr>
        <p:spPr>
          <a:xfrm>
            <a:off x="0" y="836613"/>
            <a:ext cx="4427538" cy="3240087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В XVII в. на Русской равнине  площадь лесов достигала 5 млн. км2, к 2000 г. их оставалось не более 1,2 млн.  км2. В наши дни лес в России вырубают примерно на 2 млн. га ежегодно. В то же время масштабы лесовосстановления с помощью посадок и посевов леса постоянно сокращаются. Для естественного восстановления леса после сплошной рубки требуются многие десятки лет, а для достижения высокой степени замыкания круговорота биогенов, и того больше — первые сотни лет.</a:t>
            </a:r>
          </a:p>
        </p:txBody>
      </p:sp>
      <p:sp>
        <p:nvSpPr>
          <p:cNvPr id="24578" name="Rectangle 5"/>
          <p:cNvSpPr>
            <a:spLocks noGrp="1"/>
          </p:cNvSpPr>
          <p:nvPr>
            <p:ph type="body" sz="half" idx="2"/>
          </p:nvPr>
        </p:nvSpPr>
        <p:spPr>
          <a:xfrm>
            <a:off x="4500563" y="3933825"/>
            <a:ext cx="4643437" cy="27352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Под влиянием человека произошло не только уменьшение лесистости тайги и смешанных лесов, коренные изменения претерпел и состав сохранившихся лесов. Вырубка и пожары антропогенного происхождения привели к резкому сокращению площади еловых и сосновых лесов, к замене этих ценных типов леса березняками и осинниками. Данный процесс изменения качественного состава лесов зоны тайги и смешанных лесов продолжается и сейчас. </a:t>
            </a:r>
          </a:p>
          <a:p>
            <a:pPr>
              <a:lnSpc>
                <a:spcPct val="80000"/>
              </a:lnSpc>
            </a:pPr>
            <a:endParaRPr lang="ru-RU" sz="1800" smtClean="0">
              <a:latin typeface="Times New Roman" pitchFamily="18" charset="0"/>
            </a:endParaRPr>
          </a:p>
        </p:txBody>
      </p:sp>
      <p:sp>
        <p:nvSpPr>
          <p:cNvPr id="24579" name="AutoShape 7" descr="i?id=4f2ceb1806db8bc8ee8e9814cec7f28a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80" name="Picture 9" descr="180956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76700"/>
            <a:ext cx="4175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AutoShape 11" descr="i?id=a06162f0a24a1cb54e5f71d698ecc0b3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2" name="AutoShape 13" descr="i?id=77ebbddd0f18af7374823ac304c879b8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3" name="AutoShape 15" descr="i?id=77ebbddd0f18af7374823ac304c879b8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84" name="Picture 17" descr="tsentralno-lesnoj_zapovedn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052513"/>
            <a:ext cx="40147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547813" y="0"/>
            <a:ext cx="61928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Влияние антропогенного воздействия на лесные ресурсы.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/>
          <p:cNvSpPr>
            <a:spLocks noGrp="1"/>
          </p:cNvSpPr>
          <p:nvPr>
            <p:ph type="body" sz="half" idx="1"/>
          </p:nvPr>
        </p:nvSpPr>
        <p:spPr>
          <a:xfrm>
            <a:off x="-180975" y="4005263"/>
            <a:ext cx="4968875" cy="270827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Замена хвойных лесов мелколиственными, широкое распространение гарей и вырубок, обладающих развитым травостоем, существенным образом изменили ход почвообразования, усилив развитие дернового процесса. И хотя нельзя отрицать естественную, зональную природу дерново-подзолистых почв, свойственных южной тайге и смешанным лесам, однако не подлежит сомнению, что формирование их происходило не без участия человека.</a:t>
            </a:r>
          </a:p>
        </p:txBody>
      </p:sp>
      <p:sp>
        <p:nvSpPr>
          <p:cNvPr id="25602" name="Rectangle 6"/>
          <p:cNvSpPr>
            <a:spLocks noGrp="1"/>
          </p:cNvSpPr>
          <p:nvPr>
            <p:ph type="body" sz="half" idx="2"/>
          </p:nvPr>
        </p:nvSpPr>
        <p:spPr>
          <a:xfrm>
            <a:off x="3995738" y="836613"/>
            <a:ext cx="5148262" cy="3097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>
                <a:latin typeface="Times New Roman" pitchFamily="18" charset="0"/>
              </a:rPr>
              <a:t>Наиболее существенные изменения претерпел почвенный покров земель, длительное время используемых под пашню. С распашкой земель меняется водный режим почв, другим становится состав растительных остатков, идущих на образование гумуса; в почву вносится то или иное количество, в зависимости от уровня агротехники, органических и минеральных удобрений. Окультуренные дерново-подзолистые почвы обычно характеризуются повышенной мощностью гумусовых горизонтов, развивающихся за счет уменьшения подзолистых горизонтов. </a:t>
            </a:r>
          </a:p>
          <a:p>
            <a:pPr>
              <a:lnSpc>
                <a:spcPct val="80000"/>
              </a:lnSpc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25603" name="Picture 4" descr="%D0%BC%D0%B5%D0%BB%D0%BA%D0%BE%D0%BB%D0%B8%D1%81%D1%82%D0%B2%D0%B5%D0%BD%D0%BD%D1%8B%D0%B9-%D0%BB%D0%B5%D1%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6613"/>
            <a:ext cx="4105275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252890_pole_-pashnya_-raps_-leto_1920x1200_(w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76700"/>
            <a:ext cx="395922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979613" y="188913"/>
            <a:ext cx="518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Изменения почвенного покрова.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http://old.guag.aismo.ru/userdata/doc-13/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723900"/>
            <a:ext cx="31750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746125"/>
            <a:ext cx="31432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522663"/>
            <a:ext cx="29686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Объект 2"/>
          <p:cNvSpPr txBox="1">
            <a:spLocks/>
          </p:cNvSpPr>
          <p:nvPr/>
        </p:nvSpPr>
        <p:spPr bwMode="auto">
          <a:xfrm>
            <a:off x="587375" y="2989263"/>
            <a:ext cx="4086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400">
                <a:cs typeface="Arial" charset="0"/>
              </a:rPr>
              <a:t>Природные условия</a:t>
            </a:r>
          </a:p>
        </p:txBody>
      </p:sp>
      <p:sp>
        <p:nvSpPr>
          <p:cNvPr id="14341" name="Прямоугольник 7"/>
          <p:cNvSpPr>
            <a:spLocks noChangeArrowheads="1"/>
          </p:cNvSpPr>
          <p:nvPr/>
        </p:nvSpPr>
        <p:spPr bwMode="auto">
          <a:xfrm>
            <a:off x="4983163" y="2928938"/>
            <a:ext cx="3330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Влияние ООПТ</a:t>
            </a:r>
          </a:p>
        </p:txBody>
      </p:sp>
      <p:sp>
        <p:nvSpPr>
          <p:cNvPr id="14342" name="Прямоугольник 8"/>
          <p:cNvSpPr>
            <a:spLocks noChangeArrowheads="1"/>
          </p:cNvSpPr>
          <p:nvPr/>
        </p:nvSpPr>
        <p:spPr bwMode="auto">
          <a:xfrm>
            <a:off x="2124075" y="5983288"/>
            <a:ext cx="50276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Антропогенное воздействие различных факторов на ПТК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-323850" y="2924175"/>
            <a:ext cx="5219700" cy="191611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Вырубка лесов с последующей пастьбой скота и сенокошением на поймах лесных рек привела к созданию новых антропогенных ландшафтов — пойменных лугов, дающих высокие урожаи хорошего по качеству сена. На водоразделах большие площади покрыты суходольными лугами и пустошами, образовавшимися как и пойменные луга, на месте сведенных лесов. </a:t>
            </a:r>
          </a:p>
        </p:txBody>
      </p:sp>
      <p:sp>
        <p:nvSpPr>
          <p:cNvPr id="2662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140200" y="981075"/>
            <a:ext cx="5003800" cy="201612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Широколиственные леса в недалеком прошлом имели гораздо большее распространение, чем сейчас. Они подверглись интенсивному уничтожению ввиду того, что потребность в дубовой древесине всегда была велика, кроме того, дубравы занимали очень благоприятные для земледелия земли. </a:t>
            </a:r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4643438" y="4797425"/>
            <a:ext cx="45005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>
                <a:latin typeface="Times New Roman" pitchFamily="18" charset="0"/>
              </a:rPr>
              <a:t>Изменился под влиянием человека и животный мир зоны тайги и смешанных лесов. Некоторые животные подверглись полному истреблению. К таким относятся дикая лесная лошадь — тарпан и тур, водившиеся на западе зоны смешанных лесов. Другие животные резко изменили свой ареал.</a:t>
            </a:r>
          </a:p>
        </p:txBody>
      </p:sp>
      <p:pic>
        <p:nvPicPr>
          <p:cNvPr id="26629" name="Picture 11" descr="icon_534bbee2d75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868863"/>
            <a:ext cx="1368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AutoShape 13" descr="i?id=cce112b85a3cf26f85264ead8139567c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1" name="AutoShape 15" descr="i?id=cce112b85a3cf26f85264ead8139567c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2" name="AutoShape 17" descr="69654a6a-c70b-4764-bf4d-a722110fdbcf_800x6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33" name="Picture 19" descr="68554-p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852738"/>
            <a:ext cx="39608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1" descr="shirokolistvennyj_les_foto_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4105275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1258888" y="0"/>
            <a:ext cx="655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Влияние человека на растительность и животный мир Центральной России.</a:t>
            </a:r>
          </a:p>
        </p:txBody>
      </p:sp>
      <p:pic>
        <p:nvPicPr>
          <p:cNvPr id="26638" name="Picture 14" descr="loshad-tarp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4868863"/>
            <a:ext cx="2735263" cy="1824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0" descr="85818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9075" y="5084763"/>
            <a:ext cx="13049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0" descr="121291-740x4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149725"/>
            <a:ext cx="2952750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Grp="1"/>
          </p:cNvSpPr>
          <p:nvPr>
            <p:ph type="body" sz="half" idx="1"/>
          </p:nvPr>
        </p:nvSpPr>
        <p:spPr>
          <a:xfrm>
            <a:off x="0" y="836613"/>
            <a:ext cx="4067175" cy="32131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Сохранять первозданный ландшафт, природные условия, флору и фауну района помогают ООПТ. В списке особо охраняемых природных территорий в черте города Москва числится 119 объектов. Три из них являются природными заказниками, одиннадцать — природно-историческими парками, одна — комплексным заказником, три — ландшафтными заказниками, одна — национальным парком                   и 100 — памятниками  природы.</a:t>
            </a:r>
          </a:p>
        </p:txBody>
      </p:sp>
      <p:pic>
        <p:nvPicPr>
          <p:cNvPr id="27652" name="Picture 8" descr="losinyj-ostrov_1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493838"/>
            <a:ext cx="385127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12" descr="9b460de4f35abaa72cf46aa04a0bc53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AutoShape 14" descr="9b460de4f35abaa72cf46aa04a0bc53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7655" name="Picture 16" descr="bitsevskyles-545d2c60d0ace_620_4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3524250"/>
            <a:ext cx="223202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8" descr="dolina_reki_setyn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4175125"/>
            <a:ext cx="2519362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AutoShape 20" descr="i?id=5acfcbaaf76b67f22bcbc8b6bb3e164a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8" name="AutoShape 22" descr="i?id=5acfcbaaf76b67f22bcbc8b6bb3e164a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9" name="AutoShape 24" descr="i?id=a12a4e1931e46450805ae3d29b737354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0" name="AutoShape 26" descr="i?id=7b21e040168e1d7b51a5262d5f990150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1" name="AutoShape 28" descr="i?id=7b21e040168e1d7b51a5262d5f990150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2" name="AutoShape 32" descr="i?id=9481042df4d9c483ffa036148588b6c5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7663" name="Picture 34" descr="vorob_gory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153025"/>
            <a:ext cx="25558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4" name="AutoShape 36" descr="reliz_5029_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5" name="AutoShape 38" descr="reliz_5029_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1908175" y="188913"/>
            <a:ext cx="4751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Влияние ООПТ.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" y="0"/>
            <a:ext cx="9189969" cy="689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9576" y="548680"/>
            <a:ext cx="873365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Москвы. 2000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" y="0"/>
            <a:ext cx="9144593" cy="691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9576" y="548680"/>
            <a:ext cx="873365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Москвы. 2016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051050" y="188913"/>
            <a:ext cx="4392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Центральный зубровый питомник.</a:t>
            </a:r>
          </a:p>
        </p:txBody>
      </p:sp>
      <p:pic>
        <p:nvPicPr>
          <p:cNvPr id="28677" name="Рисунок 12" descr="gor_51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357563"/>
            <a:ext cx="32258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211638" y="1268413"/>
            <a:ext cx="45370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Для сохранения редких видов животных на территории больших заповедников иногда создаются специальные питомники или заказники. Один из них - Центральный зубровый питомник. Он был создан в 1948 году на территории Приокско-Террасного заповедника.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23850" y="4221163"/>
            <a:ext cx="439261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Первый питомец прибыл 21 ноября 1948 года из польского резервата Беловеж. В мае 1950 года родились первые зубрята. За время существования питомника родилось более 600 телят, около 70% из них было вывезено в различные места России и за рубеж. </a:t>
            </a:r>
          </a:p>
        </p:txBody>
      </p:sp>
      <p:pic>
        <p:nvPicPr>
          <p:cNvPr id="28681" name="Рисунок 14" descr="&amp;Kcy;&amp;acy;&amp;rcy;&amp;tcy;&amp;icy;&amp;ncy;&amp;kcy;&amp;icy; &amp;pcy;&amp;ocy; &amp;zcy;&amp;acy;&amp;pcy;&amp;rcy;&amp;ocy;&amp;scy;&amp;ucy; &amp;Pcy;&amp;rcy;&amp;icy;&amp;ocy;&amp;kcy;&amp;scy;&amp;kcy;&amp;ocy;-&amp;Tcy;&amp;iecy;&amp;rcy;&amp;rcy;&amp;acy;&amp;scy;&amp;ncy;&amp;ycy;&amp;jcy; &amp;zcy;&amp;acy;&amp;pcy;&amp;ocy;&amp;vcy;&amp;iecy;&amp;dcy;&amp;ncy;&amp;icy;&amp;k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96975"/>
            <a:ext cx="3744912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1258888" y="188913"/>
            <a:ext cx="6697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</a:rPr>
              <a:t>Особенности географического положения  ПТК Центральная Россия.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051050" y="3789363"/>
            <a:ext cx="496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1125538"/>
            <a:ext cx="45720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Одна из интересных особенностей Цент­ральной России — густая речная сеть. Самый знаменитый такой путь — путь «из варяг в греки», по которому в Средние века шла торговля Руси и Северной Европы с Византией, пролегал от Балтийского моря к Черному.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464050" y="2924175"/>
            <a:ext cx="46799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Центральная Россия является центром политической власти, религиозным центром и торгово-промышленным Центром страны. По территории района проходит значи­тельное количество магистралей, связы­вающих западные и восточные регионы, страны ближнего зарубежья и районы Севера и Урала.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79388" y="5157788"/>
            <a:ext cx="41052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Центральная Россия фактически является западным пограничным районом. Данный ПТК имеет государственную границу с Украиной и Белоруссией.</a:t>
            </a:r>
          </a:p>
        </p:txBody>
      </p:sp>
      <p:pic>
        <p:nvPicPr>
          <p:cNvPr id="15368" name="Picture 8" descr="%D0%9C%D0%BE%D1%81%D0%BA%D0%B2%D0%B0%20%D0%BF%D1%83%D1%82%D0%B5%D1%88%D0%B5%D1%81%D1%82%D0%B2%D0%B8%D1%8F%20%D1%81%20%D1%81%D0%B0%D0%B9%D1%82%D0%B0%20Ai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13100"/>
            <a:ext cx="3889375" cy="1912938"/>
          </a:xfrm>
          <a:prstGeom prst="rect">
            <a:avLst/>
          </a:prstGeom>
          <a:noFill/>
        </p:spPr>
      </p:pic>
      <p:pic>
        <p:nvPicPr>
          <p:cNvPr id="15370" name="Picture 10" descr="vg-sov01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52513"/>
            <a:ext cx="3937000" cy="1800225"/>
          </a:xfrm>
          <a:prstGeom prst="rect">
            <a:avLst/>
          </a:prstGeom>
          <a:noFill/>
        </p:spPr>
      </p:pic>
      <p:pic>
        <p:nvPicPr>
          <p:cNvPr id="15372" name="Picture 12" descr="%D0%93%D1%80%D0%B0%D0%BD%D0%B8%D1%86%D1%8B%20%D0%91%D0%B5%D0%BB%D0%B0%D1%80%D1%83%D1%81%D0%B8%2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5300663"/>
            <a:ext cx="2197100" cy="1365250"/>
          </a:xfrm>
          <a:prstGeom prst="rect">
            <a:avLst/>
          </a:prstGeom>
          <a:noFill/>
        </p:spPr>
      </p:pic>
      <p:pic>
        <p:nvPicPr>
          <p:cNvPr id="15374" name="Picture 14" descr="3904_html_m67c9bab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300663"/>
            <a:ext cx="2117725" cy="1347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1"/>
          </p:nvPr>
        </p:nvSpPr>
        <p:spPr>
          <a:xfrm>
            <a:off x="152400" y="3114675"/>
            <a:ext cx="3743325" cy="18065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Водные ресурсы: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реки: Унжа, Вятка, Ветлуга.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оз. Селигер. 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Водохранилища:Рыбинское, Горьковское  и Угличское.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86" name="AutoShape 8" descr="i?id=13089a57f1f88371893826baf7fa864b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7" name="AutoShape 12" descr="i?id=6247fb8dca59ddbb1ac48a610d7f07da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AutoShape 14" descr="i?id=c2e18e5160e2d79d726a9d8c6e22b5a6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9" name="Picture 16" descr="341201_194x1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3" y="4906963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442913" y="115888"/>
            <a:ext cx="7991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Природные условия.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Север Центральной России.</a:t>
            </a:r>
          </a:p>
        </p:txBody>
      </p:sp>
      <p:sp>
        <p:nvSpPr>
          <p:cNvPr id="16391" name="TextBox 2"/>
          <p:cNvSpPr txBox="1">
            <a:spLocks noChangeArrowheads="1"/>
          </p:cNvSpPr>
          <p:nvPr/>
        </p:nvSpPr>
        <p:spPr bwMode="auto">
          <a:xfrm>
            <a:off x="3467100" y="981075"/>
            <a:ext cx="52847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>
                <a:latin typeface="Times New Roman" pitchFamily="18" charset="0"/>
                <a:cs typeface="Times New Roman" pitchFamily="18" charset="0"/>
              </a:rPr>
              <a:t>Рельеф: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Центральная Россия имеет преимущественно равнинно-холмистый рельеф. В  северной части на характере поверхности отразилась деятельность ледников. Возвышенности имеют холмистый или сглаженный рельеф. Часто встречаются моренные гряды.</a:t>
            </a:r>
          </a:p>
        </p:txBody>
      </p:sp>
      <p:pic>
        <p:nvPicPr>
          <p:cNvPr id="16392" name="Picture 2" descr="https://prikolnye-kartinki.ru/img/picture/Jun/27/c8fa34fa411c9a18a032b97da6dc773f/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125538"/>
            <a:ext cx="2874962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" descr="http://www.naturephoto.ru/Images/Michalenino-A-Pan-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849563"/>
            <a:ext cx="561975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4"/>
          <p:cNvSpPr txBox="1">
            <a:spLocks noChangeArrowheads="1"/>
          </p:cNvSpPr>
          <p:nvPr/>
        </p:nvSpPr>
        <p:spPr bwMode="auto">
          <a:xfrm>
            <a:off x="2124075" y="4878388"/>
            <a:ext cx="69151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Климат: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климат умеренно континентальный, с теплым летом, умеренно холодной зимой и ярко выраженными переходными сезонами. Континентальность возрастает с запада на восток. В среднем, в году 153 дня с температурой ниже 0. Средние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января -12, июля- +18. среднегодовая сумма осадков 550 мм. Испаряемость 65 процентов. Число пасмурных дней -110.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179388" y="333375"/>
            <a:ext cx="44640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Природные зоны и почвы: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на севере и в центральной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части района распространены смешанные леса.  Северо-восточная часть района  находится в зоне тайги.</a:t>
            </a:r>
            <a:r>
              <a:rPr lang="ru-RU">
                <a:latin typeface="Times New Roman" pitchFamily="18" charset="0"/>
              </a:rPr>
              <a:t> Преобладают дерново-подзолистые почвы.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323850" y="4941888"/>
            <a:ext cx="45720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ООПТ:</a:t>
            </a:r>
            <a:r>
              <a:rPr lang="ru-RU">
                <a:latin typeface="Times New Roman" pitchFamily="18" charset="0"/>
              </a:rPr>
              <a:t> также, в этой части района располагаются Центрально-Лесной и Керженский биосферные заповедники и заповедник Нургуш.  </a:t>
            </a:r>
          </a:p>
        </p:txBody>
      </p:sp>
      <p:pic>
        <p:nvPicPr>
          <p:cNvPr id="17411" name="Picture 10" descr="bcdf27d375233c85a5d9d96440bb633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492375"/>
            <a:ext cx="31686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125513063_4555414_72384_603x3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549275"/>
            <a:ext cx="3671888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3419475" y="3213100"/>
            <a:ext cx="52562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Полезные ископаемые:</a:t>
            </a:r>
            <a:r>
              <a:rPr lang="ru-RU">
                <a:latin typeface="Times New Roman" pitchFamily="18" charset="0"/>
              </a:rPr>
              <a:t> производится добыча горючих сланцев и поваренных солей (Белбажское  месторождение). </a:t>
            </a:r>
          </a:p>
        </p:txBody>
      </p:sp>
      <p:pic>
        <p:nvPicPr>
          <p:cNvPr id="17414" name="Picture 8" descr="37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257675"/>
            <a:ext cx="35067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55576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Севера Центральной России. 2000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0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899" cy="694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Экологическое состояние  Севера Центральной России. 2016 год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03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50825" y="3429000"/>
            <a:ext cx="4038600" cy="16557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</a:rPr>
              <a:t>	Водные ресурсы:</a:t>
            </a:r>
            <a:r>
              <a:rPr lang="ru-RU" sz="2800" smtClean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реки: Москва-река, Волга, Ока, Западная  Двина.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	Водохранилища: Вазузское, Иваньковское, Чебоксарское</a:t>
            </a:r>
          </a:p>
        </p:txBody>
      </p:sp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1258888" y="188913"/>
            <a:ext cx="63373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Природные условия.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 Центральная часть Центральной России.</a:t>
            </a:r>
          </a:p>
        </p:txBody>
      </p:sp>
      <p:sp>
        <p:nvSpPr>
          <p:cNvPr id="18435" name="Rectangle 12"/>
          <p:cNvSpPr>
            <a:spLocks noChangeArrowheads="1"/>
          </p:cNvSpPr>
          <p:nvPr/>
        </p:nvSpPr>
        <p:spPr bwMode="auto">
          <a:xfrm>
            <a:off x="4643438" y="1412875"/>
            <a:ext cx="42497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Рельеф:</a:t>
            </a:r>
            <a:r>
              <a:rPr lang="ru-RU">
                <a:latin typeface="Times New Roman" pitchFamily="18" charset="0"/>
              </a:rPr>
              <a:t> в центральной части района преобладают плоские   водно-ледниковые низменности. Исключением является Смоленско-Московская возвышенность.</a:t>
            </a:r>
          </a:p>
        </p:txBody>
      </p:sp>
      <p:pic>
        <p:nvPicPr>
          <p:cNvPr id="18436" name="Picture 14" descr="nizmennost_thum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381635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16"/>
          <p:cNvSpPr txBox="1">
            <a:spLocks noChangeArrowheads="1"/>
          </p:cNvSpPr>
          <p:nvPr/>
        </p:nvSpPr>
        <p:spPr bwMode="auto">
          <a:xfrm>
            <a:off x="3563938" y="5229225"/>
            <a:ext cx="53292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Климат: </a:t>
            </a:r>
            <a:r>
              <a:rPr lang="ru-RU">
                <a:latin typeface="Times New Roman" pitchFamily="18" charset="0"/>
              </a:rPr>
              <a:t>климат умеренно континентальный, с теплым летом, умеренно холодной зимой и ярко выраженными переходными сезонами. Средние температуры января -11, июля +22. Годовая сумма осадков 600 мм.</a:t>
            </a:r>
          </a:p>
        </p:txBody>
      </p:sp>
      <p:pic>
        <p:nvPicPr>
          <p:cNvPr id="18438" name="Picture 20" descr="785242_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084763"/>
            <a:ext cx="29876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AutoShape 22" descr="IMG_873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40" name="Picture 24" descr="69805_8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2997200"/>
            <a:ext cx="44513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179388" y="765175"/>
            <a:ext cx="45720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sz="2400" b="1">
                <a:latin typeface="Times New Roman" pitchFamily="18" charset="0"/>
              </a:rPr>
              <a:t>ООПТ:</a:t>
            </a:r>
            <a:r>
              <a:rPr lang="ru-RU"/>
              <a:t> </a:t>
            </a:r>
            <a:r>
              <a:rPr lang="ru-RU">
                <a:latin typeface="Times New Roman" pitchFamily="18" charset="0"/>
              </a:rPr>
              <a:t>здесь расположены Приокско-Террасный и Окский биосферные заповедники, биосферный заповедник «Брянский лес», Мордовский и Присурский заповедники. Также здесь находятся заповедники «Калужские засеки» и «Большая Кокшага».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endParaRPr lang="ru-RU">
              <a:latin typeface="Times New Roman" pitchFamily="18" charset="0"/>
            </a:endParaRP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468313" y="5157788"/>
            <a:ext cx="40322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Природные зоны и почвы:</a:t>
            </a:r>
            <a:r>
              <a:rPr lang="ru-RU"/>
              <a:t> </a:t>
            </a:r>
            <a:r>
              <a:rPr lang="ru-RU">
                <a:latin typeface="Times New Roman" pitchFamily="18" charset="0"/>
              </a:rPr>
              <a:t>распространены смешанные леса. Преобладают дерново-подзолистые почвы. </a:t>
            </a:r>
          </a:p>
        </p:txBody>
      </p:sp>
      <p:pic>
        <p:nvPicPr>
          <p:cNvPr id="19459" name="Picture 10" descr="1028346_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492375"/>
            <a:ext cx="374491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4211638" y="2997200"/>
            <a:ext cx="476408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Полезные ископаемые:</a:t>
            </a:r>
            <a:r>
              <a:rPr lang="ru-RU">
                <a:latin typeface="Times New Roman" pitchFamily="18" charset="0"/>
              </a:rPr>
              <a:t> на данной территории находятся Пржевальский и Подмосковный  угольные бассейны. Однако добыча этого полезного ископаемого на этих месторождениях нерентабельна и малоперспективна.</a:t>
            </a:r>
          </a:p>
        </p:txBody>
      </p:sp>
      <p:pic>
        <p:nvPicPr>
          <p:cNvPr id="19461" name="Picture 11" descr="bryanskiy-les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765175"/>
            <a:ext cx="34496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3" descr="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5013325"/>
            <a:ext cx="42846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946</Words>
  <Application>Microsoft Office PowerPoint</Application>
  <PresentationFormat>Экран (4:3)</PresentationFormat>
  <Paragraphs>85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Экологическое состояние  Севера Центральной России. 2016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2017-03-13T12:05:11Z</dcterms:created>
  <dcterms:modified xsi:type="dcterms:W3CDTF">2017-08-16T17:38:46Z</dcterms:modified>
</cp:coreProperties>
</file>