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2" r:id="rId4"/>
    <p:sldId id="261" r:id="rId5"/>
    <p:sldId id="257" r:id="rId6"/>
    <p:sldId id="258" r:id="rId7"/>
    <p:sldId id="265" r:id="rId8"/>
    <p:sldId id="266" r:id="rId9"/>
    <p:sldId id="270" r:id="rId10"/>
    <p:sldId id="271" r:id="rId11"/>
    <p:sldId id="264" r:id="rId12"/>
    <p:sldId id="259" r:id="rId13"/>
    <p:sldId id="263" r:id="rId14"/>
    <p:sldId id="262" r:id="rId15"/>
    <p:sldId id="269" r:id="rId16"/>
    <p:sldId id="260" r:id="rId17"/>
    <p:sldId id="274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C367-5334-4A2D-A453-B8D606962B8B}" type="datetimeFigureOut">
              <a:rPr lang="ru-RU"/>
              <a:pPr>
                <a:defRPr/>
              </a:pPr>
              <a:t>10.08.2014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32FC-0EEF-4E72-BC6C-29E26458E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8511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1F06-F372-4877-9288-E83660C882C3}" type="datetimeFigureOut">
              <a:rPr lang="ru-RU"/>
              <a:pPr>
                <a:defRPr/>
              </a:pPr>
              <a:t>10.08.2014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40AD-A788-4B70-A1F8-39FCBF837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0975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9CA12A-27B4-4E40-A4E5-13754398E2BD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445DD6-AA4D-4F98-9F75-20CF544FD2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Поволжского экономического района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79533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 9 классе по курсу «Экономическая география России»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4452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Тищенко Н.И., учитель географии ГБОУ ЦО № 141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4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69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3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населения</a:t>
            </a:r>
          </a:p>
        </p:txBody>
      </p:sp>
      <p:graphicFrame>
        <p:nvGraphicFramePr>
          <p:cNvPr id="60834" name="Group 418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29600" cy="5588001"/>
        </p:xfrm>
        <a:graphic>
          <a:graphicData uri="http://schemas.openxmlformats.org/drawingml/2006/table">
            <a:tbl>
              <a:tblPr/>
              <a:tblGrid>
                <a:gridCol w="2278062"/>
                <a:gridCol w="1949450"/>
                <a:gridCol w="1714500"/>
                <a:gridCol w="2287588"/>
              </a:tblGrid>
              <a:tr h="6127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Район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Площадь,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тыс. км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чел.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Плотность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населения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Астраханская область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44,1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1 005 276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23 чел. на 1 км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Волгоградская область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112,9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2 699 223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23 чел. на 1 км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Пензенская область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1 452 941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35 чел. на 1 км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Самарская область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53,6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3 239 737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61 чел. на 1 км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Саратовская область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101,2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2 668 310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26 чел. на 1 км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Ульяновская область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37,3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1 382 811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39 чел. на 1 км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Республика Татарстан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68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3 779 265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чел. на 1 км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Республика Калмыкия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76,1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292 410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4 чел. на 1 км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Итого: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536,4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519 972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Средняя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33 чел. на 1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км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870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многих населенных пунктов имеют тюркское происхождение: Саратов, Астрахань, Ахтубинск и др.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бассейне реки Дон развиты традиции казачества имеющие постоянные поселения с 16 века.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sin-ptica.ru/images/astrahan/astrahan_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81985"/>
            <a:ext cx="4901353" cy="36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ravelmuseum.ru/upload/image/sama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929"/>
            <a:ext cx="4992489" cy="33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432395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342900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4" y="3624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Преобладающие религии: православие, ислам, буддизм.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076" name="Picture 4" descr="http://blagovest-info.ru/images/hram_m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41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3316022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Казань. "Храм Мира", объединена под одной крышей символика всех религий. 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" y="2513310"/>
            <a:ext cx="48656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530120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Казань. Храм мученицы </a:t>
            </a:r>
            <a:r>
              <a:rPr lang="ru-RU" dirty="0" err="1" smtClean="0"/>
              <a:t>Параскевы</a:t>
            </a:r>
            <a:r>
              <a:rPr lang="ru-RU" dirty="0" smtClean="0"/>
              <a:t> Пятницы | церковь, памятник архитектуры.   16 век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844575"/>
            <a:ext cx="2268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Храмы Поволжья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ech-bug.net/wp-content/uploads/2010/07/verybeautifulmosquehdwallpaper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3297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5445224"/>
            <a:ext cx="4047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Мечеть </a:t>
            </a:r>
            <a:r>
              <a:rPr lang="ru-RU" sz="2400" dirty="0" err="1" smtClean="0"/>
              <a:t>Кул</a:t>
            </a:r>
            <a:r>
              <a:rPr lang="ru-RU" sz="2400" dirty="0" smtClean="0"/>
              <a:t> Шариф г. Казань.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52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vetert.ru/rossiya/elista/sights/173-buddijskij-hram-hurul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8" y="392200"/>
            <a:ext cx="7760967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2408" y="5361075"/>
            <a:ext cx="77609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/>
              <a:t>Храм «Золотая обитель Будды Шакьямуни» – одна из главных достопримечательностей Элисты, был открыт 27 декабря 2005 года, крупнейший буддийский храм Европы, в котором расположена самая высокая в Европе статуя Будды.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7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4429125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>
            <a:hlinkClick r:id="rId4" action="ppaction://hlinksldjump"/>
          </p:cNvPr>
          <p:cNvSpPr/>
          <p:nvPr/>
        </p:nvSpPr>
        <p:spPr>
          <a:xfrm>
            <a:off x="6143625" y="571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>
            <a:hlinkClick r:id="rId5" action="ppaction://hlinksldjump"/>
          </p:cNvPr>
          <p:cNvSpPr/>
          <p:nvPr/>
        </p:nvSpPr>
        <p:spPr>
          <a:xfrm>
            <a:off x="6500813" y="2000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359" y="188640"/>
            <a:ext cx="3863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города Нижней Волги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Волгоград, Саратов, Астрахань, Волжский, Энгельс, Балаково, Камышин, Элиста.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свойственна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парность городов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размещенных по  берегам Волги: Балаково – Вольск, Саратов-Энгельс, Камышин – Николаевск, Волгоград – Волжский . В верхнем течении Волги: Казань – Набережные Челны, Йошкар-Ола, Чебоксары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car188.ru/images/image_53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50405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452328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Урбанизация населения района – 74%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424862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Поволжье – густонаселенный, хорошо освоенный регион России.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высокой долей урбанизации.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Поволжье, как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 постепенное снижение численности населения,  его «старение».</a:t>
            </a:r>
          </a:p>
          <a:p>
            <a:pPr eaLnBrk="1" hangingPunct="1">
              <a:defRPr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886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773996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естественный прирост населения Поволжья?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плотность населения России и Поволжья.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Преобладающий народ в Поволжье?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народы Поволжья подверглись насильственной миграции?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уровень урбанизации Поволжья?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соответствие: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национальность                       религия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русские                                а. ислам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татары                                  б. православие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 калмыки                               в. буддизм</a:t>
            </a:r>
          </a:p>
          <a:p>
            <a:pPr marL="342900" indent="-342900">
              <a:buAutoNum type="arabicPeriod" startAt="7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города-миллионеры Поволжья</a:t>
            </a:r>
          </a:p>
          <a:p>
            <a:pPr marL="342900" indent="-342900">
              <a:buAutoNum type="arabicPeriod" startAt="7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города назывались раньше Царицын, Сталинград, Симбирск?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3108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9888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Дронов В.П. География: Россия: природа, население, хозяйство. Учебник  для уч-ся 9 класса. М., Сфера, 2012. с.146-147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Тетрадь-тренажер, с.82-83(7,8),с.85(1), с.89(2).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" y="0"/>
            <a:ext cx="8229600" cy="112474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3500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Поволжья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переписи 2012 г.)</a:t>
            </a:r>
          </a:p>
        </p:txBody>
      </p:sp>
      <p:graphicFrame>
        <p:nvGraphicFramePr>
          <p:cNvPr id="57903" name="Group 55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1386831"/>
              </p:ext>
            </p:extLst>
          </p:nvPr>
        </p:nvGraphicFramePr>
        <p:xfrm>
          <a:off x="395288" y="1268760"/>
          <a:ext cx="8280400" cy="5184431"/>
        </p:xfrm>
        <a:graphic>
          <a:graphicData uri="http://schemas.openxmlformats.org/drawingml/2006/table">
            <a:tbl>
              <a:tblPr/>
              <a:tblGrid>
                <a:gridCol w="3176587"/>
                <a:gridCol w="2714625"/>
                <a:gridCol w="2389188"/>
              </a:tblGrid>
              <a:tr h="5214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Район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Площадь, тыс. км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Население, чел.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326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Астраханская область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44,1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1 005 276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326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Волгоградская область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112,9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2 699 223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14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Пензенская область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43,2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1 452 941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14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Самарская область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53,6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3 239 737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326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Саратовская область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101,2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2 668 310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14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Ульяновская область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37,3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1 382 811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326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Республика Татарстан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68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3 779 265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14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Республика Калмыкия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76,1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292 410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397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Итого: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charset="-52"/>
                          <a:cs typeface="Times New Roman" pitchFamily="18" charset="0"/>
                        </a:rPr>
                        <a:t>536,4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519 972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145" name="Rectangle 557"/>
          <p:cNvSpPr>
            <a:spLocks noChangeArrowheads="1"/>
          </p:cNvSpPr>
          <p:nvPr/>
        </p:nvSpPr>
        <p:spPr bwMode="auto">
          <a:xfrm>
            <a:off x="323850" y="1773238"/>
            <a:ext cx="8424863" cy="47513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8709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3500" dirty="0" smtClean="0">
                <a:solidFill>
                  <a:schemeClr val="hlink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состав населения Поволжья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890982"/>
            <a:ext cx="82296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73% - русские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16% - татары,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3% - мордва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2% - чуваши,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- калмыки</a:t>
            </a:r>
          </a:p>
          <a:p>
            <a:pPr eaLnBrk="1" hangingPunct="1">
              <a:defRPr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929953" y="2636912"/>
            <a:ext cx="30956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Украинцы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Белорусы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Казахи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Марийцы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Немцы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 другие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06745" y="4149005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Около 4%</a:t>
            </a:r>
          </a:p>
        </p:txBody>
      </p:sp>
      <p:sp>
        <p:nvSpPr>
          <p:cNvPr id="7174" name="AutoShape 7"/>
          <p:cNvSpPr>
            <a:spLocks/>
          </p:cNvSpPr>
          <p:nvPr/>
        </p:nvSpPr>
        <p:spPr bwMode="auto">
          <a:xfrm>
            <a:off x="5437159" y="2996952"/>
            <a:ext cx="504825" cy="2519363"/>
          </a:xfrm>
          <a:prstGeom prst="leftBrace">
            <a:avLst>
              <a:gd name="adj1" fmla="val 4158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3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99.beon.ru/dic.academic.ru/pictures/wiki/files/1055/cd78e60a9c74bdab146b8b98640b90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91" y="578396"/>
            <a:ext cx="5257725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517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Поволжский экономический район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0" y="908720"/>
            <a:ext cx="30580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градообразующая ось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река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Волга, служившая  с давних времен каналом проницаемости при взаимных контактах Руси, татарских ханств, Ближнего Востока и Средней Азии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771800" y="908721"/>
            <a:ext cx="2650008" cy="9361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0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вошел в состав Русского централизованного государства во второй половине 16 века после присоединения Казанского и Астраханского ханств. </a:t>
            </a:r>
          </a:p>
        </p:txBody>
      </p:sp>
      <p:pic>
        <p:nvPicPr>
          <p:cNvPr id="7170" name="Picture 2" descr="http://kraeved.dyub.org/wp-content/uploads/2008/09/cart_povolj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90" y="1368459"/>
            <a:ext cx="7235175" cy="53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этническом составе регион очень пестрый: татары, русские калмыки, немцы. Преобладает русское население.</a:t>
            </a:r>
          </a:p>
        </p:txBody>
      </p:sp>
      <p:pic>
        <p:nvPicPr>
          <p:cNvPr id="6146" name="Picture 2" descr="http://i54.fastpic.ru/big/2012/1227/d8/bd28b6b0611a58c6e83e3c5256ad39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2" y="3573016"/>
            <a:ext cx="4667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4187.userapi.com/u7386927/38710047/x_270b79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34" y="1916832"/>
            <a:ext cx="29146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trana.ru/media/images/original/original21106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83" y="1311606"/>
            <a:ext cx="3202265" cy="22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11606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Татары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31931" y="1496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Чуваши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9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013.radikal.ru/i324/1103/bb/139b275fe7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9695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19" y="-386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 Екатерины II 1762 года.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носил название «О дозволении всем иностранцам, в Россию въезжающим, поселяться в которых губерниях они пожелают и о дарованных им правах». Согласно указу заселению иностранными гражданами подлежали плохо обжитые регионы России.  Перепись 1769 года показала, что в Поволжье жило шесть с половиной тысяч немецких семей в 105 колониях Поволжья.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86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ервые упоминания о калмыках в русских источниках относятся к началу XVI века, времени царствования Елены Глинской. В 1698 хана </a:t>
            </a:r>
            <a:r>
              <a:rPr lang="ru-RU" dirty="0" err="1" smtClean="0"/>
              <a:t>Аюки</a:t>
            </a:r>
            <a:r>
              <a:rPr lang="ru-RU" dirty="0" smtClean="0"/>
              <a:t> образовалось самостоятельное Калмыцкое ханство. После смерти </a:t>
            </a:r>
            <a:r>
              <a:rPr lang="ru-RU" dirty="0" err="1" smtClean="0"/>
              <a:t>Аюки</a:t>
            </a:r>
            <a:r>
              <a:rPr lang="ru-RU" dirty="0" smtClean="0"/>
              <a:t> Калмыцкое ханство попадает в зависимость от России. В 1771 Калмыцкое ханство прекратило свое существование и было аннексировано Россией. В 1825 году калмыки подают под власть Российской империи. В 1943 г. калмыки по обвинению в массовом предательстве Советской Родины были депортированы в районы Сибири, Средней Азии и Казахстана, во время депортации погибло более трети народа.</a:t>
            </a:r>
          </a:p>
          <a:p>
            <a:pPr algn="ctr"/>
            <a:endParaRPr lang="ru-RU" dirty="0" smtClean="0"/>
          </a:p>
        </p:txBody>
      </p:sp>
      <p:pic>
        <p:nvPicPr>
          <p:cNvPr id="9218" name="Picture 2" descr="http://kalmykia-online.ru/images/stories/foto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23" y="2392794"/>
            <a:ext cx="6435814" cy="43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9386" y="5589588"/>
            <a:ext cx="878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Поволжье – один из самых густонаселенных регионов России. Средняя плотность населения здесь в 3 раза выше, чем по стране. 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325</TotalTime>
  <Words>816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 Численность населения Поволжья (по данным переписи 2012 г.)</vt:lpstr>
      <vt:lpstr> Национальный состав населения Поволжья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Плотность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2014-03-11T18:38:53Z</dcterms:created>
  <dcterms:modified xsi:type="dcterms:W3CDTF">2014-08-10T08:34:58Z</dcterms:modified>
</cp:coreProperties>
</file>