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77" r:id="rId8"/>
    <p:sldId id="274" r:id="rId9"/>
    <p:sldId id="275" r:id="rId10"/>
    <p:sldId id="263" r:id="rId11"/>
    <p:sldId id="261" r:id="rId12"/>
    <p:sldId id="278" r:id="rId13"/>
    <p:sldId id="272" r:id="rId14"/>
    <p:sldId id="280" r:id="rId15"/>
    <p:sldId id="281" r:id="rId16"/>
    <p:sldId id="282" r:id="rId17"/>
    <p:sldId id="273" r:id="rId18"/>
    <p:sldId id="270" r:id="rId19"/>
    <p:sldId id="276" r:id="rId20"/>
    <p:sldId id="271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B7117-0C60-4AD4-ACEA-A3E3C2A644E9}" type="datetimeFigureOut">
              <a:rPr lang="ru-RU" smtClean="0"/>
              <a:t>09.09.2013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BBBE2E-F8ED-4873-97D5-C659ABC7BE1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Политическая карта мира.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34888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географии в 10 классе по курсу: «Социальная и экономическая география стран мира»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94116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Тищенко Н.И. учитель географии ГБОУ ЦО № 1865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9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82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Геометрические границы – проводятся по прямым линиям без учета рельефа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4408"/>
            <a:ext cx="421909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21328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Африканские государства пустыни Сахара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 flipV="1">
            <a:off x="2987824" y="2132856"/>
            <a:ext cx="2160240" cy="4154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3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6" y="1556792"/>
            <a:ext cx="51306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897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Астрономические границы </a:t>
            </a:r>
            <a:r>
              <a:rPr lang="ru-RU" sz="2400" dirty="0" smtClean="0"/>
              <a:t>– проходят через точки с определенными географическими координатами и совпадают с параллелями и меридианами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249289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Граница между Канадой и Аляской, южной Канадой и США, штатами США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4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423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территория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участок  поверхности земли находящийся под суверенитетом какого-либо государства. В нее входит суша, внутренние воды, территориальные воды и недра</a:t>
            </a:r>
          </a:p>
        </p:txBody>
      </p:sp>
      <p:pic>
        <p:nvPicPr>
          <p:cNvPr id="1026" name="Picture 2" descr="http://900igr.net/datas/obschestvoznanie/Rossija/0005-005-Rodina-Ros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9" y="1349200"/>
            <a:ext cx="7345064" cy="55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3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59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Особые территориальные режимы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территориальный  правовой определяющий порядок пользования какой-либо территории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международные каналы, проливы,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5" y="1700808"/>
            <a:ext cx="4944444" cy="287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4546" r="6470" b="5829"/>
          <a:stretch/>
        </p:blipFill>
        <p:spPr bwMode="auto">
          <a:xfrm>
            <a:off x="5183763" y="2852936"/>
            <a:ext cx="3749033" cy="386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7308304" y="1001066"/>
            <a:ext cx="1080120" cy="32101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474133" y="1001066"/>
            <a:ext cx="3168352" cy="17912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50851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 также </a:t>
            </a:r>
            <a:r>
              <a:rPr lang="ru-RU" dirty="0" smtClean="0"/>
              <a:t>использование вод </a:t>
            </a:r>
            <a:r>
              <a:rPr lang="ru-RU" dirty="0"/>
              <a:t>пограничных рек.</a:t>
            </a:r>
          </a:p>
        </p:txBody>
      </p:sp>
    </p:spTree>
    <p:extLst>
      <p:ext uri="{BB962C8B-B14F-4D97-AF65-F5344CB8AC3E}">
        <p14:creationId xmlns:p14="http://schemas.microsoft.com/office/powerpoint/2010/main" val="6602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политической карте мира также можно выделить независимые государства, которых насчитывается около 190 и 40 несамоуправляющихся, такие как колонии и протектораты.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страны делятся по географическому положению: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-островные (Индонезия, Япония, Куба);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-материковые (Австралийский Союз, Канада, Китай);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-имеющие выход к морю (Норвегия, Республика Корея, Венесуэла);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-не имеющие выхода к морю (Монголия, Чад, Казахстан); </a:t>
            </a:r>
          </a:p>
        </p:txBody>
      </p:sp>
    </p:spTree>
    <p:extLst>
      <p:ext uri="{BB962C8B-B14F-4D97-AF65-F5344CB8AC3E}">
        <p14:creationId xmlns:p14="http://schemas.microsoft.com/office/powerpoint/2010/main" val="66161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величине занимаемой территории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-очень большие (Россия, Канада, Китай);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-большие;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-средние;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-небольшие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-«микрогосударство» (Андорра, Лихтенштейн, Ватикан, Сан-Марино).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составляющая так же играет значимую роль, по этому критерию страны делятся на: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-однонациональные (Япония),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-многонациональные (Россия, США, Китай).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1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72" y="332656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форме правления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монархии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-конституционные — Норвегия, Швеция, Великобритания;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-абсолютные — Япония, Саудовская Аравия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-теократические — Ватикан.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республики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-президентские — Египет, Турция, Франция;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-парламентские — большинство стран Западной Европы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форме государственного устройства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-федеративные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Индия, Россия;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-унитарные — Венгрия, Франция. </a:t>
            </a:r>
          </a:p>
        </p:txBody>
      </p:sp>
    </p:spTree>
    <p:extLst>
      <p:ext uri="{BB962C8B-B14F-4D97-AF65-F5344CB8AC3E}">
        <p14:creationId xmlns:p14="http://schemas.microsoft.com/office/powerpoint/2010/main" val="282283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238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самоуправляющие территории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926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зависимая территория находящаяся во власти иностранного государства (метрополии),  без самостоятельной политической и экономической власти. Управляется на основе особого режима.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являющиеся либо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заморскими департаментами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либо свободно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ассоциированными государствами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916383" cy="35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2022" y="3789040"/>
            <a:ext cx="3707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Норфолк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самой большой в мире военно-морской базой и главной базой ВМС США в Атлантическом океане.</a:t>
            </a:r>
          </a:p>
        </p:txBody>
      </p:sp>
    </p:spTree>
    <p:extLst>
      <p:ext uri="{BB962C8B-B14F-4D97-AF65-F5344CB8AC3E}">
        <p14:creationId xmlns:p14="http://schemas.microsoft.com/office/powerpoint/2010/main" val="58136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644" y="1673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Спорные территории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36" y="3573015"/>
            <a:ext cx="3964856" cy="31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4628" y="980728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Курильские острова </a:t>
            </a:r>
            <a:r>
              <a:rPr lang="ru-RU" sz="2000" dirty="0" smtClean="0"/>
              <a:t>– между Россией и Японией;</a:t>
            </a:r>
          </a:p>
          <a:p>
            <a:r>
              <a:rPr lang="ru-RU" sz="2000" b="1" dirty="0" smtClean="0"/>
              <a:t>Фолклендские </a:t>
            </a:r>
            <a:r>
              <a:rPr lang="ru-RU" sz="2000" b="1" dirty="0"/>
              <a:t>острова </a:t>
            </a:r>
            <a:r>
              <a:rPr lang="ru-RU" sz="2000" dirty="0"/>
              <a:t>– между Великобританией и Аргентиной;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531" y="4437112"/>
            <a:ext cx="4267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Гибралтар </a:t>
            </a:r>
            <a:r>
              <a:rPr lang="ru-RU" sz="2000" dirty="0"/>
              <a:t>– между Великобританией и Испанией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/>
              <a:t>Западная Сахара </a:t>
            </a:r>
            <a:r>
              <a:rPr lang="ru-RU" sz="2000" dirty="0" smtClean="0"/>
              <a:t>– между Алжиром Марокко, Мавританией;</a:t>
            </a:r>
          </a:p>
          <a:p>
            <a:r>
              <a:rPr lang="ru-RU" sz="2000" b="1" dirty="0" smtClean="0"/>
              <a:t>Штаты Джамму и Кашмир </a:t>
            </a:r>
            <a:r>
              <a:rPr lang="ru-RU" sz="2000" dirty="0" smtClean="0"/>
              <a:t>– между Пакистаном и Индией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66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7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Политическая карта мира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тематическая карта, на которой определенными выделениями показаны границы всех стран мира, государственные границы всех стран мира. Имеет свойство изменяться со временем.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 время насчитывается около 230 стран, которые различаются между собой по различным показателям, а именно: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-географическим положением;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-величиной территории;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-численностью и национальным составом населения;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-форме правления;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-государственному устройству;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-уровню социально–экономического развития.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9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82"/>
            <a:ext cx="807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Военные конфликты – образование непризнанных государств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07268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На территории бывшего Советского Союза: Закавказье, Средняя Азия, Молдавия.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sz="2400" dirty="0"/>
              <a:t>. На территории бывшей республики Югославия;</a:t>
            </a:r>
          </a:p>
          <a:p>
            <a:r>
              <a:rPr lang="ru-RU" sz="2400" dirty="0"/>
              <a:t>3. Северная Ирландия – </a:t>
            </a:r>
            <a:r>
              <a:rPr lang="ru-RU" sz="2400" dirty="0" smtClean="0"/>
              <a:t>Ольстер.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7452"/>
            <a:ext cx="2658740" cy="288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87" y="2140135"/>
            <a:ext cx="4425968" cy="2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6628460" y="3220688"/>
            <a:ext cx="694820" cy="687727"/>
          </a:xfrm>
          <a:custGeom>
            <a:avLst/>
            <a:gdLst>
              <a:gd name="connsiteX0" fmla="*/ 126210 w 694820"/>
              <a:gd name="connsiteY0" fmla="*/ 0 h 687727"/>
              <a:gd name="connsiteX1" fmla="*/ 1519 w 694820"/>
              <a:gd name="connsiteY1" fmla="*/ 124691 h 687727"/>
              <a:gd name="connsiteX2" fmla="*/ 56937 w 694820"/>
              <a:gd name="connsiteY2" fmla="*/ 346363 h 687727"/>
              <a:gd name="connsiteX3" fmla="*/ 56937 w 694820"/>
              <a:gd name="connsiteY3" fmla="*/ 401782 h 687727"/>
              <a:gd name="connsiteX4" fmla="*/ 70792 w 694820"/>
              <a:gd name="connsiteY4" fmla="*/ 568036 h 687727"/>
              <a:gd name="connsiteX5" fmla="*/ 140064 w 694820"/>
              <a:gd name="connsiteY5" fmla="*/ 568036 h 687727"/>
              <a:gd name="connsiteX6" fmla="*/ 209337 w 694820"/>
              <a:gd name="connsiteY6" fmla="*/ 595745 h 687727"/>
              <a:gd name="connsiteX7" fmla="*/ 237046 w 694820"/>
              <a:gd name="connsiteY7" fmla="*/ 471054 h 687727"/>
              <a:gd name="connsiteX8" fmla="*/ 334028 w 694820"/>
              <a:gd name="connsiteY8" fmla="*/ 498763 h 687727"/>
              <a:gd name="connsiteX9" fmla="*/ 403301 w 694820"/>
              <a:gd name="connsiteY9" fmla="*/ 651163 h 687727"/>
              <a:gd name="connsiteX10" fmla="*/ 597264 w 694820"/>
              <a:gd name="connsiteY10" fmla="*/ 678873 h 687727"/>
              <a:gd name="connsiteX11" fmla="*/ 652682 w 694820"/>
              <a:gd name="connsiteY11" fmla="*/ 526473 h 687727"/>
              <a:gd name="connsiteX12" fmla="*/ 680392 w 694820"/>
              <a:gd name="connsiteY12" fmla="*/ 290945 h 687727"/>
              <a:gd name="connsiteX13" fmla="*/ 680392 w 694820"/>
              <a:gd name="connsiteY13" fmla="*/ 277091 h 687727"/>
              <a:gd name="connsiteX14" fmla="*/ 500282 w 694820"/>
              <a:gd name="connsiteY14" fmla="*/ 221673 h 687727"/>
              <a:gd name="connsiteX15" fmla="*/ 541846 w 694820"/>
              <a:gd name="connsiteY15" fmla="*/ 96982 h 687727"/>
              <a:gd name="connsiteX16" fmla="*/ 375592 w 694820"/>
              <a:gd name="connsiteY16" fmla="*/ 83127 h 687727"/>
              <a:gd name="connsiteX17" fmla="*/ 417155 w 694820"/>
              <a:gd name="connsiteY17" fmla="*/ 41563 h 687727"/>
              <a:gd name="connsiteX18" fmla="*/ 417155 w 694820"/>
              <a:gd name="connsiteY18" fmla="*/ 41563 h 68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4820" h="687727">
                <a:moveTo>
                  <a:pt x="126210" y="0"/>
                </a:moveTo>
                <a:cubicBezTo>
                  <a:pt x="69637" y="33482"/>
                  <a:pt x="13064" y="66964"/>
                  <a:pt x="1519" y="124691"/>
                </a:cubicBezTo>
                <a:cubicBezTo>
                  <a:pt x="-10026" y="182418"/>
                  <a:pt x="47701" y="300181"/>
                  <a:pt x="56937" y="346363"/>
                </a:cubicBezTo>
                <a:cubicBezTo>
                  <a:pt x="66173" y="392545"/>
                  <a:pt x="54628" y="364837"/>
                  <a:pt x="56937" y="401782"/>
                </a:cubicBezTo>
                <a:cubicBezTo>
                  <a:pt x="59246" y="438727"/>
                  <a:pt x="56938" y="540327"/>
                  <a:pt x="70792" y="568036"/>
                </a:cubicBezTo>
                <a:cubicBezTo>
                  <a:pt x="84646" y="595745"/>
                  <a:pt x="116973" y="563418"/>
                  <a:pt x="140064" y="568036"/>
                </a:cubicBezTo>
                <a:cubicBezTo>
                  <a:pt x="163155" y="572654"/>
                  <a:pt x="193173" y="611909"/>
                  <a:pt x="209337" y="595745"/>
                </a:cubicBezTo>
                <a:cubicBezTo>
                  <a:pt x="225501" y="579581"/>
                  <a:pt x="216264" y="487218"/>
                  <a:pt x="237046" y="471054"/>
                </a:cubicBezTo>
                <a:cubicBezTo>
                  <a:pt x="257828" y="454890"/>
                  <a:pt x="306319" y="468745"/>
                  <a:pt x="334028" y="498763"/>
                </a:cubicBezTo>
                <a:cubicBezTo>
                  <a:pt x="361737" y="528781"/>
                  <a:pt x="359428" y="621145"/>
                  <a:pt x="403301" y="651163"/>
                </a:cubicBezTo>
                <a:cubicBezTo>
                  <a:pt x="447174" y="681181"/>
                  <a:pt x="555701" y="699655"/>
                  <a:pt x="597264" y="678873"/>
                </a:cubicBezTo>
                <a:cubicBezTo>
                  <a:pt x="638828" y="658091"/>
                  <a:pt x="638827" y="591128"/>
                  <a:pt x="652682" y="526473"/>
                </a:cubicBezTo>
                <a:cubicBezTo>
                  <a:pt x="666537" y="461818"/>
                  <a:pt x="675774" y="332509"/>
                  <a:pt x="680392" y="290945"/>
                </a:cubicBezTo>
                <a:cubicBezTo>
                  <a:pt x="685010" y="249381"/>
                  <a:pt x="710410" y="288636"/>
                  <a:pt x="680392" y="277091"/>
                </a:cubicBezTo>
                <a:cubicBezTo>
                  <a:pt x="650374" y="265546"/>
                  <a:pt x="523373" y="251691"/>
                  <a:pt x="500282" y="221673"/>
                </a:cubicBezTo>
                <a:cubicBezTo>
                  <a:pt x="477191" y="191655"/>
                  <a:pt x="562628" y="120073"/>
                  <a:pt x="541846" y="96982"/>
                </a:cubicBezTo>
                <a:cubicBezTo>
                  <a:pt x="521064" y="73891"/>
                  <a:pt x="396374" y="92363"/>
                  <a:pt x="375592" y="83127"/>
                </a:cubicBezTo>
                <a:cubicBezTo>
                  <a:pt x="354810" y="73891"/>
                  <a:pt x="417155" y="41563"/>
                  <a:pt x="417155" y="41563"/>
                </a:cubicBezTo>
                <a:lnTo>
                  <a:pt x="417155" y="41563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38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0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b="25703"/>
          <a:stretch/>
        </p:blipFill>
        <p:spPr bwMode="auto">
          <a:xfrm>
            <a:off x="827584" y="1196752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519" y="242645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Политическая карта не является статичным изображением, она постоянно изменяется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5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22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Количественные изменения государств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16832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Присоединение к государству новых земель.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Приобретение или потеря земель после войны.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Добровольные уступки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Объединения или распад государств.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7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Качественные изменения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Изменение политического строя в стране.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военных блоков.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экономических союзов.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0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943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Государственная граница определяет территорию государства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Границы являются установленными, когда они дел имитированы, т.е. когда линия их прохождения обозначена на картах (обычно доста­точно крупного масштаба), а также демаркированы, т.е. обозначены, когда это возможно, на местности и описаны в протоколах о демарка­ции границы. Международной признанными межгосударственными границами являются те, прохождение которых согласовано сопредель­ными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144144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3136701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обозначения государственных границ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71" y="827113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Делимитация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определение границ на карте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3124"/>
            <a:ext cx="5760640" cy="32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051" y="4961778"/>
            <a:ext cx="4665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Демаркация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определение границ на местности специальными пограничными обозначениями</a:t>
            </a:r>
          </a:p>
        </p:txBody>
      </p:sp>
    </p:spTree>
    <p:extLst>
      <p:ext uri="{BB962C8B-B14F-4D97-AF65-F5344CB8AC3E}">
        <p14:creationId xmlns:p14="http://schemas.microsoft.com/office/powerpoint/2010/main" val="114262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0" y="2606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Орографические границы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проводятся по крупным природным рубежам: горные массивы, фарватеры рек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8" y="1916832"/>
            <a:ext cx="4273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303632" y="3670701"/>
            <a:ext cx="928706" cy="421732"/>
          </a:xfrm>
          <a:custGeom>
            <a:avLst/>
            <a:gdLst>
              <a:gd name="connsiteX0" fmla="*/ 928706 w 928706"/>
              <a:gd name="connsiteY0" fmla="*/ 41564 h 421732"/>
              <a:gd name="connsiteX1" fmla="*/ 734742 w 928706"/>
              <a:gd name="connsiteY1" fmla="*/ 277091 h 421732"/>
              <a:gd name="connsiteX2" fmla="*/ 693179 w 928706"/>
              <a:gd name="connsiteY2" fmla="*/ 318655 h 421732"/>
              <a:gd name="connsiteX3" fmla="*/ 693179 w 928706"/>
              <a:gd name="connsiteY3" fmla="*/ 401782 h 421732"/>
              <a:gd name="connsiteX4" fmla="*/ 402233 w 928706"/>
              <a:gd name="connsiteY4" fmla="*/ 401782 h 421732"/>
              <a:gd name="connsiteX5" fmla="*/ 291397 w 928706"/>
              <a:gd name="connsiteY5" fmla="*/ 180109 h 421732"/>
              <a:gd name="connsiteX6" fmla="*/ 249833 w 928706"/>
              <a:gd name="connsiteY6" fmla="*/ 193964 h 421732"/>
              <a:gd name="connsiteX7" fmla="*/ 125142 w 928706"/>
              <a:gd name="connsiteY7" fmla="*/ 41564 h 421732"/>
              <a:gd name="connsiteX8" fmla="*/ 111288 w 928706"/>
              <a:gd name="connsiteY8" fmla="*/ 0 h 421732"/>
              <a:gd name="connsiteX9" fmla="*/ 125142 w 928706"/>
              <a:gd name="connsiteY9" fmla="*/ 41564 h 421732"/>
              <a:gd name="connsiteX10" fmla="*/ 55870 w 928706"/>
              <a:gd name="connsiteY10" fmla="*/ 27709 h 421732"/>
              <a:gd name="connsiteX11" fmla="*/ 451 w 928706"/>
              <a:gd name="connsiteY11" fmla="*/ 13855 h 421732"/>
              <a:gd name="connsiteX12" fmla="*/ 28161 w 928706"/>
              <a:gd name="connsiteY12" fmla="*/ 41564 h 421732"/>
              <a:gd name="connsiteX13" fmla="*/ 28161 w 928706"/>
              <a:gd name="connsiteY13" fmla="*/ 41564 h 4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706" h="421732">
                <a:moveTo>
                  <a:pt x="928706" y="41564"/>
                </a:moveTo>
                <a:lnTo>
                  <a:pt x="734742" y="277091"/>
                </a:lnTo>
                <a:cubicBezTo>
                  <a:pt x="695488" y="323273"/>
                  <a:pt x="700106" y="297873"/>
                  <a:pt x="693179" y="318655"/>
                </a:cubicBezTo>
                <a:cubicBezTo>
                  <a:pt x="686252" y="339437"/>
                  <a:pt x="741670" y="387928"/>
                  <a:pt x="693179" y="401782"/>
                </a:cubicBezTo>
                <a:cubicBezTo>
                  <a:pt x="644688" y="415636"/>
                  <a:pt x="469197" y="438727"/>
                  <a:pt x="402233" y="401782"/>
                </a:cubicBezTo>
                <a:cubicBezTo>
                  <a:pt x="335269" y="364837"/>
                  <a:pt x="316797" y="214745"/>
                  <a:pt x="291397" y="180109"/>
                </a:cubicBezTo>
                <a:cubicBezTo>
                  <a:pt x="265997" y="145473"/>
                  <a:pt x="277542" y="217055"/>
                  <a:pt x="249833" y="193964"/>
                </a:cubicBezTo>
                <a:cubicBezTo>
                  <a:pt x="222124" y="170873"/>
                  <a:pt x="148233" y="73891"/>
                  <a:pt x="125142" y="41564"/>
                </a:cubicBezTo>
                <a:cubicBezTo>
                  <a:pt x="102051" y="9237"/>
                  <a:pt x="111288" y="0"/>
                  <a:pt x="111288" y="0"/>
                </a:cubicBezTo>
                <a:cubicBezTo>
                  <a:pt x="111288" y="0"/>
                  <a:pt x="134378" y="36946"/>
                  <a:pt x="125142" y="41564"/>
                </a:cubicBezTo>
                <a:cubicBezTo>
                  <a:pt x="115906" y="46182"/>
                  <a:pt x="76652" y="32327"/>
                  <a:pt x="55870" y="27709"/>
                </a:cubicBezTo>
                <a:cubicBezTo>
                  <a:pt x="35088" y="23091"/>
                  <a:pt x="5069" y="11546"/>
                  <a:pt x="451" y="13855"/>
                </a:cubicBezTo>
                <a:cubicBezTo>
                  <a:pt x="-4167" y="16164"/>
                  <a:pt x="28161" y="41564"/>
                  <a:pt x="28161" y="41564"/>
                </a:cubicBezTo>
                <a:lnTo>
                  <a:pt x="28161" y="4156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893493"/>
            <a:ext cx="40243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512618" y="2505671"/>
            <a:ext cx="2843260" cy="1165784"/>
          </a:xfrm>
          <a:custGeom>
            <a:avLst/>
            <a:gdLst>
              <a:gd name="connsiteX0" fmla="*/ 0 w 2843260"/>
              <a:gd name="connsiteY0" fmla="*/ 71274 h 1165784"/>
              <a:gd name="connsiteX1" fmla="*/ 193964 w 2843260"/>
              <a:gd name="connsiteY1" fmla="*/ 2002 h 1165784"/>
              <a:gd name="connsiteX2" fmla="*/ 498764 w 2843260"/>
              <a:gd name="connsiteY2" fmla="*/ 140547 h 1165784"/>
              <a:gd name="connsiteX3" fmla="*/ 581891 w 2843260"/>
              <a:gd name="connsiteY3" fmla="*/ 182111 h 1165784"/>
              <a:gd name="connsiteX4" fmla="*/ 595746 w 2843260"/>
              <a:gd name="connsiteY4" fmla="*/ 98984 h 1165784"/>
              <a:gd name="connsiteX5" fmla="*/ 665018 w 2843260"/>
              <a:gd name="connsiteY5" fmla="*/ 251384 h 1165784"/>
              <a:gd name="connsiteX6" fmla="*/ 1080655 w 2843260"/>
              <a:gd name="connsiteY6" fmla="*/ 279093 h 1165784"/>
              <a:gd name="connsiteX7" fmla="*/ 1205346 w 2843260"/>
              <a:gd name="connsiteY7" fmla="*/ 292947 h 1165784"/>
              <a:gd name="connsiteX8" fmla="*/ 1343891 w 2843260"/>
              <a:gd name="connsiteY8" fmla="*/ 445347 h 1165784"/>
              <a:gd name="connsiteX9" fmla="*/ 1579418 w 2843260"/>
              <a:gd name="connsiteY9" fmla="*/ 514620 h 1165784"/>
              <a:gd name="connsiteX10" fmla="*/ 1593273 w 2843260"/>
              <a:gd name="connsiteY10" fmla="*/ 583893 h 1165784"/>
              <a:gd name="connsiteX11" fmla="*/ 1620982 w 2843260"/>
              <a:gd name="connsiteY11" fmla="*/ 694729 h 1165784"/>
              <a:gd name="connsiteX12" fmla="*/ 1828800 w 2843260"/>
              <a:gd name="connsiteY12" fmla="*/ 667020 h 1165784"/>
              <a:gd name="connsiteX13" fmla="*/ 2008909 w 2843260"/>
              <a:gd name="connsiteY13" fmla="*/ 583893 h 1165784"/>
              <a:gd name="connsiteX14" fmla="*/ 2036618 w 2843260"/>
              <a:gd name="connsiteY14" fmla="*/ 653165 h 1165784"/>
              <a:gd name="connsiteX15" fmla="*/ 2105891 w 2843260"/>
              <a:gd name="connsiteY15" fmla="*/ 556184 h 1165784"/>
              <a:gd name="connsiteX16" fmla="*/ 2341418 w 2843260"/>
              <a:gd name="connsiteY16" fmla="*/ 750147 h 1165784"/>
              <a:gd name="connsiteX17" fmla="*/ 2466109 w 2843260"/>
              <a:gd name="connsiteY17" fmla="*/ 777856 h 1165784"/>
              <a:gd name="connsiteX18" fmla="*/ 2424546 w 2843260"/>
              <a:gd name="connsiteY18" fmla="*/ 888693 h 1165784"/>
              <a:gd name="connsiteX19" fmla="*/ 2840182 w 2843260"/>
              <a:gd name="connsiteY19" fmla="*/ 1165784 h 1165784"/>
              <a:gd name="connsiteX20" fmla="*/ 2840182 w 2843260"/>
              <a:gd name="connsiteY20" fmla="*/ 1165784 h 1165784"/>
              <a:gd name="connsiteX21" fmla="*/ 2840182 w 2843260"/>
              <a:gd name="connsiteY21" fmla="*/ 1151929 h 1165784"/>
              <a:gd name="connsiteX22" fmla="*/ 2798618 w 2843260"/>
              <a:gd name="connsiteY22" fmla="*/ 1138074 h 116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43260" h="1165784">
                <a:moveTo>
                  <a:pt x="0" y="71274"/>
                </a:moveTo>
                <a:cubicBezTo>
                  <a:pt x="55418" y="30865"/>
                  <a:pt x="110837" y="-9544"/>
                  <a:pt x="193964" y="2002"/>
                </a:cubicBezTo>
                <a:cubicBezTo>
                  <a:pt x="277091" y="13547"/>
                  <a:pt x="434110" y="110529"/>
                  <a:pt x="498764" y="140547"/>
                </a:cubicBezTo>
                <a:cubicBezTo>
                  <a:pt x="563418" y="170565"/>
                  <a:pt x="565727" y="189038"/>
                  <a:pt x="581891" y="182111"/>
                </a:cubicBezTo>
                <a:cubicBezTo>
                  <a:pt x="598055" y="175184"/>
                  <a:pt x="581892" y="87439"/>
                  <a:pt x="595746" y="98984"/>
                </a:cubicBezTo>
                <a:cubicBezTo>
                  <a:pt x="609601" y="110530"/>
                  <a:pt x="584200" y="221366"/>
                  <a:pt x="665018" y="251384"/>
                </a:cubicBezTo>
                <a:cubicBezTo>
                  <a:pt x="745836" y="281402"/>
                  <a:pt x="990600" y="272166"/>
                  <a:pt x="1080655" y="279093"/>
                </a:cubicBezTo>
                <a:cubicBezTo>
                  <a:pt x="1170710" y="286020"/>
                  <a:pt x="1161473" y="265238"/>
                  <a:pt x="1205346" y="292947"/>
                </a:cubicBezTo>
                <a:cubicBezTo>
                  <a:pt x="1249219" y="320656"/>
                  <a:pt x="1281546" y="408402"/>
                  <a:pt x="1343891" y="445347"/>
                </a:cubicBezTo>
                <a:cubicBezTo>
                  <a:pt x="1406236" y="482292"/>
                  <a:pt x="1537854" y="491529"/>
                  <a:pt x="1579418" y="514620"/>
                </a:cubicBezTo>
                <a:cubicBezTo>
                  <a:pt x="1620982" y="537711"/>
                  <a:pt x="1586346" y="553875"/>
                  <a:pt x="1593273" y="583893"/>
                </a:cubicBezTo>
                <a:cubicBezTo>
                  <a:pt x="1600200" y="613911"/>
                  <a:pt x="1581728" y="680875"/>
                  <a:pt x="1620982" y="694729"/>
                </a:cubicBezTo>
                <a:cubicBezTo>
                  <a:pt x="1660236" y="708583"/>
                  <a:pt x="1764145" y="685493"/>
                  <a:pt x="1828800" y="667020"/>
                </a:cubicBezTo>
                <a:cubicBezTo>
                  <a:pt x="1893455" y="648547"/>
                  <a:pt x="1974273" y="586202"/>
                  <a:pt x="2008909" y="583893"/>
                </a:cubicBezTo>
                <a:cubicBezTo>
                  <a:pt x="2043545" y="581584"/>
                  <a:pt x="2020454" y="657783"/>
                  <a:pt x="2036618" y="653165"/>
                </a:cubicBezTo>
                <a:cubicBezTo>
                  <a:pt x="2052782" y="648547"/>
                  <a:pt x="2055091" y="540020"/>
                  <a:pt x="2105891" y="556184"/>
                </a:cubicBezTo>
                <a:cubicBezTo>
                  <a:pt x="2156691" y="572348"/>
                  <a:pt x="2281382" y="713202"/>
                  <a:pt x="2341418" y="750147"/>
                </a:cubicBezTo>
                <a:cubicBezTo>
                  <a:pt x="2401454" y="787092"/>
                  <a:pt x="2452254" y="754765"/>
                  <a:pt x="2466109" y="777856"/>
                </a:cubicBezTo>
                <a:cubicBezTo>
                  <a:pt x="2479964" y="800947"/>
                  <a:pt x="2362201" y="824038"/>
                  <a:pt x="2424546" y="888693"/>
                </a:cubicBezTo>
                <a:cubicBezTo>
                  <a:pt x="2486892" y="953348"/>
                  <a:pt x="2840182" y="1165784"/>
                  <a:pt x="2840182" y="1165784"/>
                </a:cubicBezTo>
                <a:lnTo>
                  <a:pt x="2840182" y="1165784"/>
                </a:lnTo>
                <a:cubicBezTo>
                  <a:pt x="2840182" y="1163475"/>
                  <a:pt x="2847109" y="1156547"/>
                  <a:pt x="2840182" y="1151929"/>
                </a:cubicBezTo>
                <a:cubicBezTo>
                  <a:pt x="2833255" y="1147311"/>
                  <a:pt x="2815936" y="1142692"/>
                  <a:pt x="2798618" y="11380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537321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Граница между Россией – Грузией, Россией – Азербайджаном проходит по главному Кавказскому хребту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0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235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751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Российско-Китайская граница проходит по фарватеру реки Амур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974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714</Words>
  <Application>Microsoft Office PowerPoint</Application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2013-07-20T21:27:01Z</dcterms:created>
  <dcterms:modified xsi:type="dcterms:W3CDTF">2013-09-09T18:51:14Z</dcterms:modified>
</cp:coreProperties>
</file>