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5" r:id="rId2"/>
    <p:sldId id="265" r:id="rId3"/>
    <p:sldId id="277" r:id="rId4"/>
    <p:sldId id="256" r:id="rId5"/>
    <p:sldId id="257" r:id="rId6"/>
    <p:sldId id="261" r:id="rId7"/>
    <p:sldId id="270" r:id="rId8"/>
    <p:sldId id="304" r:id="rId9"/>
    <p:sldId id="295" r:id="rId10"/>
    <p:sldId id="296" r:id="rId11"/>
    <p:sldId id="297" r:id="rId12"/>
    <p:sldId id="300" r:id="rId13"/>
    <p:sldId id="303" r:id="rId14"/>
    <p:sldId id="298" r:id="rId15"/>
    <p:sldId id="302" r:id="rId16"/>
    <p:sldId id="306" r:id="rId17"/>
    <p:sldId id="307" r:id="rId18"/>
    <p:sldId id="291" r:id="rId19"/>
    <p:sldId id="308" r:id="rId20"/>
    <p:sldId id="301" r:id="rId21"/>
    <p:sldId id="299" r:id="rId22"/>
    <p:sldId id="285" r:id="rId23"/>
    <p:sldId id="286" r:id="rId24"/>
    <p:sldId id="279" r:id="rId25"/>
    <p:sldId id="284" r:id="rId26"/>
    <p:sldId id="289" r:id="rId27"/>
    <p:sldId id="258" r:id="rId28"/>
    <p:sldId id="293" r:id="rId29"/>
    <p:sldId id="309" r:id="rId30"/>
    <p:sldId id="278" r:id="rId31"/>
    <p:sldId id="280" r:id="rId32"/>
    <p:sldId id="263" r:id="rId33"/>
    <p:sldId id="268" r:id="rId34"/>
    <p:sldId id="288" r:id="rId35"/>
    <p:sldId id="281" r:id="rId36"/>
    <p:sldId id="282" r:id="rId37"/>
    <p:sldId id="283" r:id="rId38"/>
    <p:sldId id="290" r:id="rId39"/>
    <p:sldId id="275" r:id="rId40"/>
    <p:sldId id="276" r:id="rId41"/>
    <p:sldId id="264" r:id="rId42"/>
    <p:sldId id="269" r:id="rId43"/>
    <p:sldId id="272" r:id="rId44"/>
    <p:sldId id="271" r:id="rId45"/>
    <p:sldId id="273" r:id="rId46"/>
    <p:sldId id="274" r:id="rId47"/>
    <p:sldId id="262" r:id="rId48"/>
    <p:sldId id="260" r:id="rId49"/>
    <p:sldId id="259" r:id="rId50"/>
    <p:sldId id="266" r:id="rId51"/>
    <p:sldId id="267" r:id="rId5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74" d="100"/>
          <a:sy n="74" d="100"/>
        </p:scale>
        <p:origin x="-498" y="-90"/>
      </p:cViewPr>
      <p:guideLst>
        <p:guide orient="horz" pos="2160"/>
        <p:guide pos="3840"/>
      </p:guideLst>
    </p:cSldViewPr>
  </p:slideViewPr>
  <p:notesTextViewPr>
    <p:cViewPr>
      <p:scale>
        <a:sx n="1" d="1"/>
        <a:sy n="1" d="1"/>
      </p:scale>
      <p:origin x="0" y="0"/>
    </p:cViewPr>
  </p:notesTextViewPr>
  <p:sorterViewPr>
    <p:cViewPr>
      <p:scale>
        <a:sx n="100" d="100"/>
        <a:sy n="100" d="100"/>
      </p:scale>
      <p:origin x="0" y="31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A2DF035-DFC1-49BB-BE8F-31CD30E068AE}" type="datetimeFigureOut">
              <a:rPr lang="ru-RU" smtClean="0"/>
              <a:t>14.03.2017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A7C5D74-EACA-4554-B725-C9A18A7FCAAC}" type="slidenum">
              <a:rPr lang="ru-RU" smtClean="0"/>
              <a:t>‹#›</a:t>
            </a:fld>
            <a:endParaRPr lang="ru-RU"/>
          </a:p>
        </p:txBody>
      </p:sp>
    </p:spTree>
    <p:extLst>
      <p:ext uri="{BB962C8B-B14F-4D97-AF65-F5344CB8AC3E}">
        <p14:creationId xmlns:p14="http://schemas.microsoft.com/office/powerpoint/2010/main" val="3308711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A2DF035-DFC1-49BB-BE8F-31CD30E068AE}" type="datetimeFigureOut">
              <a:rPr lang="ru-RU" smtClean="0"/>
              <a:t>14.03.2017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A7C5D74-EACA-4554-B725-C9A18A7FCAAC}" type="slidenum">
              <a:rPr lang="ru-RU" smtClean="0"/>
              <a:t>‹#›</a:t>
            </a:fld>
            <a:endParaRPr lang="ru-RU"/>
          </a:p>
        </p:txBody>
      </p:sp>
    </p:spTree>
    <p:extLst>
      <p:ext uri="{BB962C8B-B14F-4D97-AF65-F5344CB8AC3E}">
        <p14:creationId xmlns:p14="http://schemas.microsoft.com/office/powerpoint/2010/main" val="610743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A2DF035-DFC1-49BB-BE8F-31CD30E068AE}" type="datetimeFigureOut">
              <a:rPr lang="ru-RU" smtClean="0"/>
              <a:t>14.03.2017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A7C5D74-EACA-4554-B725-C9A18A7FCAAC}" type="slidenum">
              <a:rPr lang="ru-RU" smtClean="0"/>
              <a:t>‹#›</a:t>
            </a:fld>
            <a:endParaRPr lang="ru-RU"/>
          </a:p>
        </p:txBody>
      </p:sp>
    </p:spTree>
    <p:extLst>
      <p:ext uri="{BB962C8B-B14F-4D97-AF65-F5344CB8AC3E}">
        <p14:creationId xmlns:p14="http://schemas.microsoft.com/office/powerpoint/2010/main" val="1715655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A2DF035-DFC1-49BB-BE8F-31CD30E068AE}" type="datetimeFigureOut">
              <a:rPr lang="ru-RU" smtClean="0"/>
              <a:t>14.03.2017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A7C5D74-EACA-4554-B725-C9A18A7FCAAC}" type="slidenum">
              <a:rPr lang="ru-RU" smtClean="0"/>
              <a:t>‹#›</a:t>
            </a:fld>
            <a:endParaRPr lang="ru-RU"/>
          </a:p>
        </p:txBody>
      </p:sp>
    </p:spTree>
    <p:extLst>
      <p:ext uri="{BB962C8B-B14F-4D97-AF65-F5344CB8AC3E}">
        <p14:creationId xmlns:p14="http://schemas.microsoft.com/office/powerpoint/2010/main" val="74656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A2DF035-DFC1-49BB-BE8F-31CD30E068AE}" type="datetimeFigureOut">
              <a:rPr lang="ru-RU" smtClean="0"/>
              <a:t>14.03.2017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A7C5D74-EACA-4554-B725-C9A18A7FCAAC}" type="slidenum">
              <a:rPr lang="ru-RU" smtClean="0"/>
              <a:t>‹#›</a:t>
            </a:fld>
            <a:endParaRPr lang="ru-RU"/>
          </a:p>
        </p:txBody>
      </p:sp>
    </p:spTree>
    <p:extLst>
      <p:ext uri="{BB962C8B-B14F-4D97-AF65-F5344CB8AC3E}">
        <p14:creationId xmlns:p14="http://schemas.microsoft.com/office/powerpoint/2010/main" val="2412268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A2DF035-DFC1-49BB-BE8F-31CD30E068AE}" type="datetimeFigureOut">
              <a:rPr lang="ru-RU" smtClean="0"/>
              <a:t>14.03.2017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A7C5D74-EACA-4554-B725-C9A18A7FCAAC}" type="slidenum">
              <a:rPr lang="ru-RU" smtClean="0"/>
              <a:t>‹#›</a:t>
            </a:fld>
            <a:endParaRPr lang="ru-RU"/>
          </a:p>
        </p:txBody>
      </p:sp>
    </p:spTree>
    <p:extLst>
      <p:ext uri="{BB962C8B-B14F-4D97-AF65-F5344CB8AC3E}">
        <p14:creationId xmlns:p14="http://schemas.microsoft.com/office/powerpoint/2010/main" val="2790163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A2DF035-DFC1-49BB-BE8F-31CD30E068AE}" type="datetimeFigureOut">
              <a:rPr lang="ru-RU" smtClean="0"/>
              <a:t>14.03.2017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A7C5D74-EACA-4554-B725-C9A18A7FCAAC}" type="slidenum">
              <a:rPr lang="ru-RU" smtClean="0"/>
              <a:t>‹#›</a:t>
            </a:fld>
            <a:endParaRPr lang="ru-RU"/>
          </a:p>
        </p:txBody>
      </p:sp>
    </p:spTree>
    <p:extLst>
      <p:ext uri="{BB962C8B-B14F-4D97-AF65-F5344CB8AC3E}">
        <p14:creationId xmlns:p14="http://schemas.microsoft.com/office/powerpoint/2010/main" val="3794692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A2DF035-DFC1-49BB-BE8F-31CD30E068AE}" type="datetimeFigureOut">
              <a:rPr lang="ru-RU" smtClean="0"/>
              <a:t>14.03.2017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A7C5D74-EACA-4554-B725-C9A18A7FCAAC}" type="slidenum">
              <a:rPr lang="ru-RU" smtClean="0"/>
              <a:t>‹#›</a:t>
            </a:fld>
            <a:endParaRPr lang="ru-RU"/>
          </a:p>
        </p:txBody>
      </p:sp>
    </p:spTree>
    <p:extLst>
      <p:ext uri="{BB962C8B-B14F-4D97-AF65-F5344CB8AC3E}">
        <p14:creationId xmlns:p14="http://schemas.microsoft.com/office/powerpoint/2010/main" val="1475828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A2DF035-DFC1-49BB-BE8F-31CD30E068AE}" type="datetimeFigureOut">
              <a:rPr lang="ru-RU" smtClean="0"/>
              <a:t>14.03.2017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A7C5D74-EACA-4554-B725-C9A18A7FCAAC}" type="slidenum">
              <a:rPr lang="ru-RU" smtClean="0"/>
              <a:t>‹#›</a:t>
            </a:fld>
            <a:endParaRPr lang="ru-RU"/>
          </a:p>
        </p:txBody>
      </p:sp>
    </p:spTree>
    <p:extLst>
      <p:ext uri="{BB962C8B-B14F-4D97-AF65-F5344CB8AC3E}">
        <p14:creationId xmlns:p14="http://schemas.microsoft.com/office/powerpoint/2010/main" val="99721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EA2DF035-DFC1-49BB-BE8F-31CD30E068AE}" type="datetimeFigureOut">
              <a:rPr lang="ru-RU" smtClean="0"/>
              <a:t>14.03.2017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A7C5D74-EACA-4554-B725-C9A18A7FCAAC}" type="slidenum">
              <a:rPr lang="ru-RU" smtClean="0"/>
              <a:t>‹#›</a:t>
            </a:fld>
            <a:endParaRPr lang="ru-RU"/>
          </a:p>
        </p:txBody>
      </p:sp>
    </p:spTree>
    <p:extLst>
      <p:ext uri="{BB962C8B-B14F-4D97-AF65-F5344CB8AC3E}">
        <p14:creationId xmlns:p14="http://schemas.microsoft.com/office/powerpoint/2010/main" val="591727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EA2DF035-DFC1-49BB-BE8F-31CD30E068AE}" type="datetimeFigureOut">
              <a:rPr lang="ru-RU" smtClean="0"/>
              <a:t>14.03.2017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A7C5D74-EACA-4554-B725-C9A18A7FCAAC}" type="slidenum">
              <a:rPr lang="ru-RU" smtClean="0"/>
              <a:t>‹#›</a:t>
            </a:fld>
            <a:endParaRPr lang="ru-RU"/>
          </a:p>
        </p:txBody>
      </p:sp>
    </p:spTree>
    <p:extLst>
      <p:ext uri="{BB962C8B-B14F-4D97-AF65-F5344CB8AC3E}">
        <p14:creationId xmlns:p14="http://schemas.microsoft.com/office/powerpoint/2010/main" val="602844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2DF035-DFC1-49BB-BE8F-31CD30E068AE}" type="datetimeFigureOut">
              <a:rPr lang="ru-RU" smtClean="0"/>
              <a:t>14.03.2017</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7C5D74-EACA-4554-B725-C9A18A7FCAAC}" type="slidenum">
              <a:rPr lang="ru-RU" smtClean="0"/>
              <a:t>‹#›</a:t>
            </a:fld>
            <a:endParaRPr lang="ru-RU"/>
          </a:p>
        </p:txBody>
      </p:sp>
    </p:spTree>
    <p:extLst>
      <p:ext uri="{BB962C8B-B14F-4D97-AF65-F5344CB8AC3E}">
        <p14:creationId xmlns:p14="http://schemas.microsoft.com/office/powerpoint/2010/main" val="1276430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7.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2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93.jpeg"/><Relationship Id="rId4" Type="http://schemas.openxmlformats.org/officeDocument/2006/relationships/image" Target="../media/image92.jpeg"/></Relationships>
</file>

<file path=ppt/slides/_rels/slide3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9956" y="0"/>
            <a:ext cx="11480800" cy="1077218"/>
          </a:xfrm>
          <a:prstGeom prst="rect">
            <a:avLst/>
          </a:prstGeom>
          <a:noFill/>
        </p:spPr>
        <p:txBody>
          <a:bodyPr wrap="square" rtlCol="0">
            <a:spAutoFit/>
          </a:bodyPr>
          <a:lstStyle/>
          <a:p>
            <a:pPr algn="ctr"/>
            <a:r>
              <a:rPr lang="ru-RU" sz="3200" b="1" dirty="0" smtClean="0">
                <a:solidFill>
                  <a:srgbClr val="002060"/>
                </a:solidFill>
                <a:latin typeface="Times New Roman" panose="02020603050405020304" pitchFamily="18" charset="0"/>
                <a:cs typeface="Times New Roman" panose="02020603050405020304" pitchFamily="18" charset="0"/>
              </a:rPr>
              <a:t>Визитная карточка  </a:t>
            </a:r>
          </a:p>
          <a:p>
            <a:pPr algn="ctr"/>
            <a:r>
              <a:rPr lang="ru-RU" sz="3200" b="1" dirty="0" smtClean="0">
                <a:solidFill>
                  <a:srgbClr val="002060"/>
                </a:solidFill>
                <a:latin typeface="Times New Roman" panose="02020603050405020304" pitchFamily="18" charset="0"/>
                <a:cs typeface="Times New Roman" panose="02020603050405020304" pitchFamily="18" charset="0"/>
              </a:rPr>
              <a:t>Кубинской социалистической Республики</a:t>
            </a:r>
            <a:endParaRPr lang="ru-RU" sz="3200" b="1" dirty="0">
              <a:solidFill>
                <a:srgbClr val="002060"/>
              </a:solidFill>
              <a:latin typeface="Times New Roman" panose="02020603050405020304" pitchFamily="18" charset="0"/>
              <a:cs typeface="Times New Roman" panose="02020603050405020304" pitchFamily="18" charset="0"/>
            </a:endParaRPr>
          </a:p>
        </p:txBody>
      </p:sp>
      <p:pic>
        <p:nvPicPr>
          <p:cNvPr id="3" name="Picture 2" descr="http://www.sunplanet.ru/mygalery/picture/6846_or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96" y="1261803"/>
            <a:ext cx="6069682" cy="476646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378222" y="1077218"/>
            <a:ext cx="5182235" cy="5632311"/>
          </a:xfrm>
          <a:prstGeom prst="rect">
            <a:avLst/>
          </a:prstGeom>
        </p:spPr>
        <p:txBody>
          <a:bodyPr wrap="square">
            <a:spAutoFit/>
          </a:bodyPr>
          <a:lstStyle/>
          <a:p>
            <a:pPr marL="285750" indent="-285750" algn="just">
              <a:buFont typeface="Wingdings" panose="05000000000000000000" pitchFamily="2" charset="2"/>
              <a:buChar char="Ø"/>
            </a:pPr>
            <a:r>
              <a:rPr lang="ru-RU" dirty="0" smtClean="0"/>
              <a:t> </a:t>
            </a:r>
            <a:r>
              <a:rPr lang="ru-RU" sz="2400" dirty="0" smtClean="0">
                <a:latin typeface="Times New Roman" panose="02020603050405020304" pitchFamily="18" charset="0"/>
                <a:cs typeface="Times New Roman" panose="02020603050405020304" pitchFamily="18" charset="0"/>
              </a:rPr>
              <a:t>Площадь 110 861 </a:t>
            </a:r>
            <a:r>
              <a:rPr lang="ru-RU" sz="2400" dirty="0">
                <a:latin typeface="Times New Roman" panose="02020603050405020304" pitchFamily="18" charset="0"/>
                <a:cs typeface="Times New Roman" panose="02020603050405020304" pitchFamily="18" charset="0"/>
              </a:rPr>
              <a:t>кв. км</a:t>
            </a:r>
            <a:r>
              <a:rPr lang="ru-RU" sz="2400" dirty="0" smtClean="0">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Ø"/>
            </a:pPr>
            <a:r>
              <a:rPr lang="ru-RU" sz="2400" dirty="0" smtClean="0">
                <a:latin typeface="Times New Roman" panose="02020603050405020304" pitchFamily="18" charset="0"/>
                <a:cs typeface="Times New Roman" panose="02020603050405020304" pitchFamily="18" charset="0"/>
              </a:rPr>
              <a:t> Население </a:t>
            </a:r>
            <a:r>
              <a:rPr lang="ru-RU" sz="2400" dirty="0">
                <a:latin typeface="Times New Roman" panose="02020603050405020304" pitchFamily="18" charset="0"/>
                <a:cs typeface="Times New Roman" panose="02020603050405020304" pitchFamily="18" charset="0"/>
              </a:rPr>
              <a:t>10,7 млн. </a:t>
            </a:r>
            <a:r>
              <a:rPr lang="ru-RU" sz="2400" dirty="0" smtClean="0">
                <a:latin typeface="Times New Roman" panose="02020603050405020304" pitchFamily="18" charset="0"/>
                <a:cs typeface="Times New Roman" panose="02020603050405020304" pitchFamily="18" charset="0"/>
              </a:rPr>
              <a:t>человек, преобладают мужчины.</a:t>
            </a:r>
          </a:p>
          <a:p>
            <a:pPr marL="342900" indent="-342900" algn="just">
              <a:buFont typeface="Wingdings" panose="05000000000000000000" pitchFamily="2" charset="2"/>
              <a:buChar char="Ø"/>
            </a:pP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Столица и крупный город </a:t>
            </a:r>
            <a:r>
              <a:rPr lang="ru-RU" sz="2400" dirty="0" smtClean="0">
                <a:latin typeface="Times New Roman" panose="02020603050405020304" pitchFamily="18" charset="0"/>
                <a:cs typeface="Times New Roman" panose="02020603050405020304" pitchFamily="18" charset="0"/>
              </a:rPr>
              <a:t>Гавана.</a:t>
            </a:r>
          </a:p>
          <a:p>
            <a:pPr marL="342900" indent="-342900" algn="just">
              <a:buFont typeface="Wingdings" panose="05000000000000000000" pitchFamily="2" charset="2"/>
              <a:buChar char="Ø"/>
            </a:pPr>
            <a:r>
              <a:rPr lang="ru-RU" sz="2400" dirty="0" smtClean="0">
                <a:latin typeface="Times New Roman" panose="02020603050405020304" pitchFamily="18" charset="0"/>
                <a:cs typeface="Times New Roman" panose="02020603050405020304" pitchFamily="18" charset="0"/>
              </a:rPr>
              <a:t> Язык испанский. </a:t>
            </a:r>
          </a:p>
          <a:p>
            <a:pPr marL="342900" indent="-342900" algn="just">
              <a:buFont typeface="Wingdings" panose="05000000000000000000" pitchFamily="2" charset="2"/>
              <a:buChar char="Ø"/>
            </a:pPr>
            <a:r>
              <a:rPr lang="ru-RU" sz="2400" dirty="0" smtClean="0">
                <a:latin typeface="Times New Roman" panose="02020603050405020304" pitchFamily="18" charset="0"/>
                <a:cs typeface="Times New Roman" panose="02020603050405020304" pitchFamily="18" charset="0"/>
              </a:rPr>
              <a:t>Религия </a:t>
            </a:r>
            <a:r>
              <a:rPr lang="ru-RU" sz="2400" dirty="0">
                <a:latin typeface="Times New Roman" panose="02020603050405020304" pitchFamily="18" charset="0"/>
                <a:cs typeface="Times New Roman" panose="02020603050405020304" pitchFamily="18" charset="0"/>
              </a:rPr>
              <a:t>римско-католическая</a:t>
            </a:r>
            <a:r>
              <a:rPr lang="ru-RU" sz="2400" dirty="0" smtClean="0">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Ø"/>
            </a:pP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Денежная единица песо. </a:t>
            </a:r>
            <a:endParaRPr lang="ru-RU" sz="2400" dirty="0" smtClean="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ru-RU" sz="2400" dirty="0" smtClean="0">
                <a:latin typeface="Times New Roman" panose="02020603050405020304" pitchFamily="18" charset="0"/>
                <a:cs typeface="Times New Roman" panose="02020603050405020304" pitchFamily="18" charset="0"/>
              </a:rPr>
              <a:t>ВВП </a:t>
            </a:r>
            <a:r>
              <a:rPr lang="ru-RU" sz="2400" dirty="0">
                <a:latin typeface="Times New Roman" panose="02020603050405020304" pitchFamily="18" charset="0"/>
                <a:cs typeface="Times New Roman" panose="02020603050405020304" pitchFamily="18" charset="0"/>
              </a:rPr>
              <a:t>около 3000 млн. $ США</a:t>
            </a:r>
            <a:r>
              <a:rPr lang="ru-RU" sz="2400" dirty="0" smtClean="0">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Ø"/>
            </a:pP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Статус республика - единственное социалистическое государство Западного полушария. </a:t>
            </a:r>
            <a:endParaRPr lang="ru-RU" sz="2400" dirty="0" smtClean="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ru-RU" sz="2400" dirty="0">
                <a:latin typeface="Times New Roman" panose="02020603050405020304" pitchFamily="18" charset="0"/>
                <a:cs typeface="Times New Roman" panose="02020603050405020304" pitchFamily="18" charset="0"/>
              </a:rPr>
              <a:t>Крупные города: Сантьяго-де-Куба, Гуантанамо, Ольгин, </a:t>
            </a:r>
            <a:r>
              <a:rPr lang="ru-RU" sz="2400" dirty="0" err="1">
                <a:latin typeface="Times New Roman" panose="02020603050405020304" pitchFamily="18" charset="0"/>
                <a:cs typeface="Times New Roman" panose="02020603050405020304" pitchFamily="18" charset="0"/>
              </a:rPr>
              <a:t>Камагуэй</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Сьенфуэгос</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Матансас</a:t>
            </a:r>
            <a:r>
              <a:rPr lang="ru-RU" sz="2400" dirty="0">
                <a:latin typeface="Times New Roman" panose="02020603050405020304" pitchFamily="18" charset="0"/>
                <a:cs typeface="Times New Roman" panose="02020603050405020304" pitchFamily="18" charset="0"/>
              </a:rPr>
              <a:t>, Санта-Клара</a:t>
            </a:r>
          </a:p>
        </p:txBody>
      </p:sp>
      <p:pic>
        <p:nvPicPr>
          <p:cNvPr id="2050" name="Picture 2" descr="C:\Users\user\Desktop\Апрельские открытия 2016-2017\Куба\фото\DSC009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496" y="1261803"/>
            <a:ext cx="6227726" cy="55961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2749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45539" y="265307"/>
            <a:ext cx="2835980" cy="6555641"/>
          </a:xfrm>
          <a:prstGeom prst="rect">
            <a:avLst/>
          </a:prstGeom>
        </p:spPr>
        <p:txBody>
          <a:bodyPr wrap="square">
            <a:spAutoFit/>
          </a:bodyPr>
          <a:lstStyle/>
          <a:p>
            <a:pPr algn="just"/>
            <a:r>
              <a:rPr lang="ru-RU" sz="2000" dirty="0">
                <a:latin typeface="Times New Roman" panose="02020603050405020304" pitchFamily="18" charset="0"/>
                <a:cs typeface="Times New Roman" panose="02020603050405020304" pitchFamily="18" charset="0"/>
              </a:rPr>
              <a:t>Коренными жителями Кубы были </a:t>
            </a:r>
            <a:r>
              <a:rPr lang="ru-RU" sz="2000" dirty="0" err="1">
                <a:latin typeface="Times New Roman" panose="02020603050405020304" pitchFamily="18" charset="0"/>
                <a:cs typeface="Times New Roman" panose="02020603050405020304" pitchFamily="18" charset="0"/>
              </a:rPr>
              <a:t>таино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араваки</a:t>
            </a:r>
            <a:r>
              <a:rPr lang="ru-RU" sz="2000" dirty="0">
                <a:latin typeface="Times New Roman" panose="02020603050405020304" pitchFamily="18" charset="0"/>
                <a:cs typeface="Times New Roman" panose="02020603050405020304" pitchFamily="18" charset="0"/>
              </a:rPr>
              <a:t> и сибонеи, известные своим музыкальным стилем areito. Африканские рабы и европейские иммигранты привезли свою собственную музыку на остров. Европейские танцы и народные музыкальные произведения включали в себя </a:t>
            </a:r>
            <a:r>
              <a:rPr lang="ru-RU" sz="2000" dirty="0" err="1">
                <a:latin typeface="Times New Roman" panose="02020603050405020304" pitchFamily="18" charset="0"/>
                <a:cs typeface="Times New Roman" panose="02020603050405020304" pitchFamily="18" charset="0"/>
              </a:rPr>
              <a:t>zapateo</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fandango</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zampado</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retambico</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canción</a:t>
            </a:r>
            <a:r>
              <a:rPr lang="ru-RU" sz="2000" dirty="0">
                <a:latin typeface="Times New Roman" panose="02020603050405020304" pitchFamily="18" charset="0"/>
                <a:cs typeface="Times New Roman" panose="02020603050405020304" pitchFamily="18" charset="0"/>
              </a:rPr>
              <a:t>. Позже, северные Европейские формы, такие как вальс, менуэт, гавот, мазурка, появились в белом обществе.</a:t>
            </a:r>
          </a:p>
        </p:txBody>
      </p:sp>
      <p:pic>
        <p:nvPicPr>
          <p:cNvPr id="3" name="Рисунок 2"/>
          <p:cNvPicPr>
            <a:picLocks noChangeAspect="1"/>
          </p:cNvPicPr>
          <p:nvPr/>
        </p:nvPicPr>
        <p:blipFill>
          <a:blip r:embed="rId2"/>
          <a:stretch>
            <a:fillRect/>
          </a:stretch>
        </p:blipFill>
        <p:spPr>
          <a:xfrm>
            <a:off x="413525" y="3598189"/>
            <a:ext cx="3824556" cy="2686755"/>
          </a:xfrm>
          <a:prstGeom prst="rect">
            <a:avLst/>
          </a:prstGeom>
          <a:ln>
            <a:noFill/>
          </a:ln>
          <a:effectLst>
            <a:softEdge rad="112500"/>
          </a:effectLst>
        </p:spPr>
      </p:pic>
      <p:pic>
        <p:nvPicPr>
          <p:cNvPr id="2050" name="Picture 2" descr="http://www.prfdance.org/ConcilioTainoPR/pics/ConcilioTaino.DiaDelTaino2009.AreitoFilasForward.SDC103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90" y="280249"/>
            <a:ext cx="4192715" cy="28101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http://www.neizvestniy-geniy.ru/images/works/photo/2011/03/312466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8389" y="3543127"/>
            <a:ext cx="3793068" cy="27968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http://www.bonzasheila.com/art/archives/aug06/images/31a.%20Kaemmerer,%20Frederick%20Hendrik%20-%20Minue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8977" y="265307"/>
            <a:ext cx="4484158" cy="28110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41281" y="2944178"/>
            <a:ext cx="2540000" cy="369332"/>
          </a:xfrm>
          <a:prstGeom prst="rect">
            <a:avLst/>
          </a:prstGeom>
          <a:noFill/>
        </p:spPr>
        <p:txBody>
          <a:bodyPr wrap="square" rtlCol="0">
            <a:spAutoFit/>
          </a:bodyPr>
          <a:lstStyle/>
          <a:p>
            <a:r>
              <a:rPr lang="ru-RU" dirty="0" smtClean="0"/>
              <a:t>Танец </a:t>
            </a:r>
            <a:r>
              <a:rPr lang="en-US" dirty="0" err="1"/>
              <a:t>areito</a:t>
            </a:r>
            <a:r>
              <a:rPr lang="en-US" dirty="0"/>
              <a:t>.</a:t>
            </a:r>
            <a:endParaRPr lang="ru-RU" dirty="0"/>
          </a:p>
        </p:txBody>
      </p:sp>
      <p:sp>
        <p:nvSpPr>
          <p:cNvPr id="5" name="TextBox 4"/>
          <p:cNvSpPr txBox="1"/>
          <p:nvPr/>
        </p:nvSpPr>
        <p:spPr>
          <a:xfrm>
            <a:off x="8895644" y="2944178"/>
            <a:ext cx="2280355" cy="369332"/>
          </a:xfrm>
          <a:prstGeom prst="rect">
            <a:avLst/>
          </a:prstGeom>
          <a:noFill/>
        </p:spPr>
        <p:txBody>
          <a:bodyPr wrap="square" rtlCol="0">
            <a:spAutoFit/>
          </a:bodyPr>
          <a:lstStyle/>
          <a:p>
            <a:r>
              <a:rPr lang="ru-RU" dirty="0" smtClean="0"/>
              <a:t>Танец </a:t>
            </a:r>
            <a:r>
              <a:rPr lang="ru-RU" dirty="0" err="1" smtClean="0"/>
              <a:t>минуэт</a:t>
            </a:r>
            <a:endParaRPr lang="ru-RU" dirty="0"/>
          </a:p>
        </p:txBody>
      </p:sp>
      <p:sp>
        <p:nvSpPr>
          <p:cNvPr id="6" name="TextBox 5"/>
          <p:cNvSpPr txBox="1"/>
          <p:nvPr/>
        </p:nvSpPr>
        <p:spPr>
          <a:xfrm>
            <a:off x="9149643" y="6284944"/>
            <a:ext cx="1772356" cy="369332"/>
          </a:xfrm>
          <a:prstGeom prst="rect">
            <a:avLst/>
          </a:prstGeom>
          <a:noFill/>
        </p:spPr>
        <p:txBody>
          <a:bodyPr wrap="square" rtlCol="0">
            <a:spAutoFit/>
          </a:bodyPr>
          <a:lstStyle/>
          <a:p>
            <a:r>
              <a:rPr lang="ru-RU" dirty="0" smtClean="0"/>
              <a:t>Танец вальс</a:t>
            </a:r>
            <a:endParaRPr lang="ru-RU" dirty="0"/>
          </a:p>
        </p:txBody>
      </p:sp>
    </p:spTree>
    <p:extLst>
      <p:ext uri="{BB962C8B-B14F-4D97-AF65-F5344CB8AC3E}">
        <p14:creationId xmlns:p14="http://schemas.microsoft.com/office/powerpoint/2010/main" val="18586673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374184" y="1259871"/>
            <a:ext cx="4233332" cy="5016758"/>
          </a:xfrm>
          <a:prstGeom prst="rect">
            <a:avLst/>
          </a:prstGeom>
        </p:spPr>
        <p:txBody>
          <a:bodyPr wrap="square">
            <a:spAutoFit/>
          </a:bodyPr>
          <a:lstStyle/>
          <a:p>
            <a:pPr algn="just"/>
            <a:r>
              <a:rPr lang="ru-RU" sz="2000" dirty="0"/>
              <a:t>М</a:t>
            </a:r>
            <a:r>
              <a:rPr lang="ru-RU" sz="2000" dirty="0" smtClean="0"/>
              <a:t>узыкальные </a:t>
            </a:r>
            <a:r>
              <a:rPr lang="ru-RU" sz="2000" dirty="0"/>
              <a:t>инновации Кубы - это результат взаимодействия между </a:t>
            </a:r>
            <a:r>
              <a:rPr lang="ru-RU" sz="2000" dirty="0">
                <a:solidFill>
                  <a:srgbClr val="002060"/>
                </a:solidFill>
              </a:rPr>
              <a:t>африканскими рабами</a:t>
            </a:r>
            <a:r>
              <a:rPr lang="ru-RU" sz="2000" dirty="0"/>
              <a:t>, которые жили на плантациях сахарного тростника, и </a:t>
            </a:r>
            <a:r>
              <a:rPr lang="ru-RU" sz="2000" dirty="0">
                <a:solidFill>
                  <a:srgbClr val="002060"/>
                </a:solidFill>
              </a:rPr>
              <a:t>испанскими</a:t>
            </a:r>
            <a:r>
              <a:rPr lang="ru-RU" sz="2000" dirty="0"/>
              <a:t> или </a:t>
            </a:r>
            <a:r>
              <a:rPr lang="ru-RU" sz="2000" dirty="0">
                <a:solidFill>
                  <a:srgbClr val="002060"/>
                </a:solidFill>
              </a:rPr>
              <a:t>канарскими островитянами</a:t>
            </a:r>
            <a:r>
              <a:rPr lang="ru-RU" sz="2000" dirty="0"/>
              <a:t>, которые выращивали табак на небольших фермах. Африканские рабы и их потомки восстановили большое количество ударных инструментов, наиболее важными из которых были clave, </a:t>
            </a:r>
            <a:r>
              <a:rPr lang="ru-RU" sz="2000" dirty="0" err="1"/>
              <a:t>congas</a:t>
            </a:r>
            <a:r>
              <a:rPr lang="ru-RU" sz="2000" dirty="0"/>
              <a:t>, барабаны </a:t>
            </a:r>
            <a:r>
              <a:rPr lang="ru-RU" sz="2000" dirty="0" err="1"/>
              <a:t>batá</a:t>
            </a:r>
            <a:r>
              <a:rPr lang="ru-RU" sz="2000" dirty="0"/>
              <a:t>. Китайские иммигранты внесли свой китайский корнет - китайский духовой инструмент, играющий на карнавалах Сантьяго-де-Куба.</a:t>
            </a:r>
          </a:p>
        </p:txBody>
      </p:sp>
      <p:sp>
        <p:nvSpPr>
          <p:cNvPr id="4" name="TextBox 3"/>
          <p:cNvSpPr txBox="1"/>
          <p:nvPr/>
        </p:nvSpPr>
        <p:spPr>
          <a:xfrm>
            <a:off x="745067" y="0"/>
            <a:ext cx="11446933" cy="584775"/>
          </a:xfrm>
          <a:prstGeom prst="rect">
            <a:avLst/>
          </a:prstGeom>
          <a:noFill/>
        </p:spPr>
        <p:txBody>
          <a:bodyPr wrap="square" rtlCol="0">
            <a:spAutoFit/>
          </a:bodyPr>
          <a:lstStyle/>
          <a:p>
            <a:r>
              <a:rPr lang="ru-RU" sz="3200" dirty="0" smtClean="0">
                <a:solidFill>
                  <a:srgbClr val="002060"/>
                </a:solidFill>
                <a:latin typeface="Times New Roman" panose="02020603050405020304" pitchFamily="18" charset="0"/>
                <a:cs typeface="Times New Roman" panose="02020603050405020304" pitchFamily="18" charset="0"/>
              </a:rPr>
              <a:t>Музыкальные инструменты кубинских музыкантов</a:t>
            </a:r>
            <a:endParaRPr lang="ru-RU" sz="3200" dirty="0">
              <a:solidFill>
                <a:srgbClr val="002060"/>
              </a:solidFill>
              <a:latin typeface="Times New Roman" panose="02020603050405020304" pitchFamily="18" charset="0"/>
              <a:cs typeface="Times New Roman" panose="02020603050405020304" pitchFamily="18" charset="0"/>
            </a:endParaRPr>
          </a:p>
        </p:txBody>
      </p:sp>
      <p:pic>
        <p:nvPicPr>
          <p:cNvPr id="5" name="Picture 2" descr="https://pp.userapi.com/c5510/v5510428/73c/JXWBCWGSQK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675" y="588132"/>
            <a:ext cx="2553759" cy="26440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pp.userapi.com/c5510/v5510428/743/OZT2ru0wup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2908" y="584775"/>
            <a:ext cx="3931920" cy="2457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pp.userapi.com/c5510/v5510428/75f/q8AdIHQYVQ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0511" y="3627000"/>
            <a:ext cx="3036711" cy="25622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elverisli.com/image/cache/data/muzik/pr_04_5313_max-600x6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701" y="3891814"/>
            <a:ext cx="2655710" cy="2655710"/>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85008" y="3153150"/>
            <a:ext cx="3059289" cy="738664"/>
          </a:xfrm>
          <a:prstGeom prst="rect">
            <a:avLst/>
          </a:prstGeom>
        </p:spPr>
        <p:txBody>
          <a:bodyPr wrap="square">
            <a:spAutoFit/>
          </a:bodyPr>
          <a:lstStyle/>
          <a:p>
            <a:pPr algn="ctr"/>
            <a:r>
              <a:rPr lang="ru-RU" sz="1400" dirty="0" smtClean="0">
                <a:latin typeface="Times New Roman" panose="02020603050405020304" pitchFamily="18" charset="0"/>
                <a:cs typeface="Times New Roman" panose="02020603050405020304" pitchFamily="18" charset="0"/>
              </a:rPr>
              <a:t>Конга </a:t>
            </a:r>
            <a:r>
              <a:rPr lang="ru-RU" sz="1400" dirty="0">
                <a:latin typeface="Times New Roman" panose="02020603050405020304" pitchFamily="18" charset="0"/>
                <a:cs typeface="Times New Roman" panose="02020603050405020304" pitchFamily="18" charset="0"/>
              </a:rPr>
              <a:t>один из двух самых главных инструментов, которые необходимо слышать в </a:t>
            </a:r>
            <a:r>
              <a:rPr lang="ru-RU" sz="1400" dirty="0" smtClean="0">
                <a:latin typeface="Times New Roman" panose="02020603050405020304" pitchFamily="18" charset="0"/>
                <a:cs typeface="Times New Roman" panose="02020603050405020304" pitchFamily="18" charset="0"/>
              </a:rPr>
              <a:t>музыке танцору</a:t>
            </a:r>
            <a:endParaRPr lang="ru-RU" sz="1400" dirty="0">
              <a:latin typeface="Times New Roman" panose="02020603050405020304" pitchFamily="18" charset="0"/>
              <a:cs typeface="Times New Roman" panose="02020603050405020304" pitchFamily="18" charset="0"/>
            </a:endParaRPr>
          </a:p>
        </p:txBody>
      </p:sp>
      <p:sp>
        <p:nvSpPr>
          <p:cNvPr id="10" name="Прямоугольник 9"/>
          <p:cNvSpPr/>
          <p:nvPr/>
        </p:nvSpPr>
        <p:spPr>
          <a:xfrm flipH="1">
            <a:off x="595368" y="6459109"/>
            <a:ext cx="1982375" cy="369332"/>
          </a:xfrm>
          <a:prstGeom prst="rect">
            <a:avLst/>
          </a:prstGeom>
        </p:spPr>
        <p:txBody>
          <a:bodyPr wrap="square">
            <a:spAutoFit/>
          </a:bodyPr>
          <a:lstStyle/>
          <a:p>
            <a:r>
              <a:rPr lang="ru-RU" dirty="0"/>
              <a:t>китайский корнет </a:t>
            </a:r>
          </a:p>
        </p:txBody>
      </p:sp>
      <p:sp>
        <p:nvSpPr>
          <p:cNvPr id="11" name="Прямоугольник 10"/>
          <p:cNvSpPr/>
          <p:nvPr/>
        </p:nvSpPr>
        <p:spPr>
          <a:xfrm>
            <a:off x="8118266" y="3042225"/>
            <a:ext cx="4068798" cy="523220"/>
          </a:xfrm>
          <a:prstGeom prst="rect">
            <a:avLst/>
          </a:prstGeom>
        </p:spPr>
        <p:txBody>
          <a:bodyPr wrap="square">
            <a:spAutoFit/>
          </a:bodyPr>
          <a:lstStyle/>
          <a:p>
            <a:pPr algn="ctr"/>
            <a:r>
              <a:rPr lang="ru-RU" sz="1400" dirty="0">
                <a:latin typeface="Times New Roman" panose="02020603050405020304" pitchFamily="18" charset="0"/>
                <a:cs typeface="Times New Roman" panose="02020603050405020304" pitchFamily="18" charset="0"/>
              </a:rPr>
              <a:t>Бонго </a:t>
            </a:r>
            <a:r>
              <a:rPr lang="ru-RU" sz="1400" dirty="0" smtClean="0">
                <a:latin typeface="Times New Roman" panose="02020603050405020304" pitchFamily="18" charset="0"/>
                <a:cs typeface="Times New Roman" panose="02020603050405020304" pitchFamily="18" charset="0"/>
              </a:rPr>
              <a:t>–небольшой </a:t>
            </a:r>
            <a:r>
              <a:rPr lang="ru-RU" sz="1400" dirty="0">
                <a:latin typeface="Times New Roman" panose="02020603050405020304" pitchFamily="18" charset="0"/>
                <a:cs typeface="Times New Roman" panose="02020603050405020304" pitchFamily="18" charset="0"/>
              </a:rPr>
              <a:t>сдвоенный барабан африканского </a:t>
            </a:r>
            <a:r>
              <a:rPr lang="ru-RU" sz="1400" dirty="0" smtClean="0">
                <a:latin typeface="Times New Roman" panose="02020603050405020304" pitchFamily="18" charset="0"/>
                <a:cs typeface="Times New Roman" panose="02020603050405020304" pitchFamily="18" charset="0"/>
              </a:rPr>
              <a:t>происхождения</a:t>
            </a:r>
            <a:endParaRPr lang="ru-RU" sz="1400" dirty="0">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8447617" y="6189226"/>
            <a:ext cx="3744384" cy="738664"/>
          </a:xfrm>
          <a:prstGeom prst="rect">
            <a:avLst/>
          </a:prstGeom>
        </p:spPr>
        <p:txBody>
          <a:bodyPr wrap="square">
            <a:spAutoFit/>
          </a:bodyPr>
          <a:lstStyle/>
          <a:p>
            <a:pPr algn="ctr"/>
            <a:r>
              <a:rPr lang="ru-RU" sz="1400" dirty="0">
                <a:latin typeface="Times New Roman" panose="02020603050405020304" pitchFamily="18" charset="0"/>
                <a:cs typeface="Times New Roman" panose="02020603050405020304" pitchFamily="18" charset="0"/>
              </a:rPr>
              <a:t>Гуиро – латиноамериканский музыкальный инструмент, первоначально изготовлявшийся из </a:t>
            </a:r>
            <a:r>
              <a:rPr lang="ru-RU" sz="1400" dirty="0" smtClean="0">
                <a:latin typeface="Times New Roman" panose="02020603050405020304" pitchFamily="18" charset="0"/>
                <a:cs typeface="Times New Roman" panose="02020603050405020304" pitchFamily="18" charset="0"/>
              </a:rPr>
              <a:t>тыквы-горлянки</a:t>
            </a:r>
            <a:endParaRPr lang="ru-RU" dirty="0"/>
          </a:p>
        </p:txBody>
      </p:sp>
    </p:spTree>
    <p:extLst>
      <p:ext uri="{BB962C8B-B14F-4D97-AF65-F5344CB8AC3E}">
        <p14:creationId xmlns:p14="http://schemas.microsoft.com/office/powerpoint/2010/main" val="9315778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158286" y="912153"/>
            <a:ext cx="6830514" cy="3139321"/>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Европейское влияние на дальнейшее музыкальное развитие Кубы наиболее ярко представлено в </a:t>
            </a:r>
            <a:r>
              <a:rPr lang="ru-RU" dirty="0" err="1">
                <a:latin typeface="Times New Roman" panose="02020603050405020304" pitchFamily="18" charset="0"/>
                <a:cs typeface="Times New Roman" panose="02020603050405020304" pitchFamily="18" charset="0"/>
              </a:rPr>
              <a:t>дансоне</a:t>
            </a:r>
            <a:r>
              <a:rPr lang="ru-RU" dirty="0">
                <a:latin typeface="Times New Roman" panose="02020603050405020304" pitchFamily="18" charset="0"/>
                <a:cs typeface="Times New Roman" panose="02020603050405020304" pitchFamily="18" charset="0"/>
              </a:rPr>
              <a:t>. Это элегантный танец, который утвердился на Кубе до того, как он стал популярным во всей Латинской Америке, особенно в Мексике. Его корни лежат в европейских бальных танцах, таких как Английский, Французский и Испанский Контрданс. Дансон сформировался в 1870 году в районе </a:t>
            </a:r>
            <a:r>
              <a:rPr lang="ru-RU" dirty="0" err="1" smtClean="0">
                <a:latin typeface="Times New Roman" panose="02020603050405020304" pitchFamily="18" charset="0"/>
                <a:cs typeface="Times New Roman" panose="02020603050405020304" pitchFamily="18" charset="0"/>
              </a:rPr>
              <a:t>Матанзас</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где сильно преобладала африканская культура. Дансон полностью сформировался к 1879 году. Исполняемый </a:t>
            </a:r>
            <a:r>
              <a:rPr lang="ru-RU" dirty="0" smtClean="0">
                <a:latin typeface="Times New Roman" panose="02020603050405020304" pitchFamily="18" charset="0"/>
                <a:cs typeface="Times New Roman" panose="02020603050405020304" pitchFamily="18" charset="0"/>
              </a:rPr>
              <a:t>неофициальным </a:t>
            </a:r>
            <a:r>
              <a:rPr lang="ru-RU" dirty="0">
                <a:latin typeface="Times New Roman" panose="02020603050405020304" pitchFamily="18" charset="0"/>
                <a:cs typeface="Times New Roman" panose="02020603050405020304" pitchFamily="18" charset="0"/>
              </a:rPr>
              <a:t>военным </a:t>
            </a:r>
            <a:r>
              <a:rPr lang="ru-RU" dirty="0" smtClean="0">
                <a:latin typeface="Times New Roman" panose="02020603050405020304" pitchFamily="18" charset="0"/>
                <a:cs typeface="Times New Roman" panose="02020603050405020304" pitchFamily="18" charset="0"/>
              </a:rPr>
              <a:t>оркестром, </a:t>
            </a:r>
            <a:r>
              <a:rPr lang="ru-RU" dirty="0">
                <a:latin typeface="Times New Roman" panose="02020603050405020304" pitchFamily="18" charset="0"/>
                <a:cs typeface="Times New Roman" panose="02020603050405020304" pitchFamily="18" charset="0"/>
              </a:rPr>
              <a:t>дансон развился из хабанеры </a:t>
            </a:r>
            <a:r>
              <a:rPr lang="ru-RU" dirty="0" smtClean="0">
                <a:latin typeface="Times New Roman" panose="02020603050405020304" pitchFamily="18" charset="0"/>
                <a:cs typeface="Times New Roman" panose="02020603050405020304" pitchFamily="18" charset="0"/>
              </a:rPr>
              <a:t>путем </a:t>
            </a:r>
            <a:r>
              <a:rPr lang="ru-RU" dirty="0">
                <a:latin typeface="Times New Roman" panose="02020603050405020304" pitchFamily="18" charset="0"/>
                <a:cs typeface="Times New Roman" panose="02020603050405020304" pitchFamily="18" charset="0"/>
              </a:rPr>
              <a:t>включения африканских элементов. </a:t>
            </a:r>
            <a:r>
              <a:rPr lang="ru-RU" dirty="0" smtClean="0">
                <a:latin typeface="Times New Roman" panose="02020603050405020304" pitchFamily="18" charset="0"/>
                <a:cs typeface="Times New Roman" panose="02020603050405020304" pitchFamily="18" charset="0"/>
              </a:rPr>
              <a:t>Дансон </a:t>
            </a:r>
            <a:r>
              <a:rPr lang="ru-RU" dirty="0">
                <a:latin typeface="Times New Roman" panose="02020603050405020304" pitchFamily="18" charset="0"/>
                <a:cs typeface="Times New Roman" panose="02020603050405020304" pitchFamily="18" charset="0"/>
              </a:rPr>
              <a:t>с музыкальной точки зрения включает в себя мамбо и ча-ча-ча. </a:t>
            </a:r>
          </a:p>
        </p:txBody>
      </p:sp>
      <p:sp>
        <p:nvSpPr>
          <p:cNvPr id="4" name="TextBox 3"/>
          <p:cNvSpPr txBox="1"/>
          <p:nvPr/>
        </p:nvSpPr>
        <p:spPr>
          <a:xfrm>
            <a:off x="2968978" y="0"/>
            <a:ext cx="5757333" cy="584775"/>
          </a:xfrm>
          <a:prstGeom prst="rect">
            <a:avLst/>
          </a:prstGeom>
          <a:noFill/>
        </p:spPr>
        <p:txBody>
          <a:bodyPr wrap="square" rtlCol="0">
            <a:spAutoFit/>
          </a:bodyPr>
          <a:lstStyle/>
          <a:p>
            <a:r>
              <a:rPr lang="ru-RU" sz="3200" b="1" dirty="0" smtClean="0">
                <a:solidFill>
                  <a:srgbClr val="002060"/>
                </a:solidFill>
                <a:latin typeface="Times New Roman" panose="02020603050405020304" pitchFamily="18" charset="0"/>
                <a:cs typeface="Times New Roman" panose="02020603050405020304" pitchFamily="18" charset="0"/>
              </a:rPr>
              <a:t>Дансон – кубинский танец</a:t>
            </a:r>
            <a:endParaRPr lang="ru-RU" sz="3200" b="1" dirty="0">
              <a:solidFill>
                <a:srgbClr val="002060"/>
              </a:solidFill>
              <a:latin typeface="Times New Roman" panose="02020603050405020304" pitchFamily="18" charset="0"/>
              <a:cs typeface="Times New Roman" panose="02020603050405020304" pitchFamily="18" charset="0"/>
            </a:endParaRPr>
          </a:p>
        </p:txBody>
      </p:sp>
      <p:pic>
        <p:nvPicPr>
          <p:cNvPr id="6146" name="Picture 2" descr="https://im3-tub-ru.yandex.net/i?id=269ce3b4cc6edcd68fcfc11c22048698-l&amp;n=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010" y="3658927"/>
            <a:ext cx="4633015" cy="28724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8" name="Picture 4" descr="https://im0-tub-ru.yandex.net/i?id=1243201830fd68035323e8765ae2ab93-l&amp;n=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131" y="912153"/>
            <a:ext cx="3332501" cy="25719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50" name="Picture 6" descr="http://2.bp.blogspot.com/_zQRQ-9oyn_M/SPuxi1oBdcI/AAAAAAAABI8/K4pzUVmHXG4/S483/DSCF285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7256" y="4051474"/>
            <a:ext cx="2711003" cy="26941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8492490" y="3941000"/>
            <a:ext cx="3496310" cy="2308324"/>
          </a:xfrm>
          <a:prstGeom prst="rect">
            <a:avLst/>
          </a:prstGeom>
        </p:spPr>
        <p:txBody>
          <a:bodyPr wrap="square">
            <a:spAutoFit/>
          </a:bodyPr>
          <a:lstStyle/>
          <a:p>
            <a:pPr algn="ctr"/>
            <a:r>
              <a:rPr lang="ru-RU" dirty="0" smtClean="0">
                <a:latin typeface="Times New Roman" panose="02020603050405020304" pitchFamily="18" charset="0"/>
                <a:cs typeface="Times New Roman" panose="02020603050405020304" pitchFamily="18" charset="0"/>
              </a:rPr>
              <a:t>Данон исполняли </a:t>
            </a:r>
            <a:r>
              <a:rPr lang="ru-RU" dirty="0">
                <a:latin typeface="Times New Roman" panose="02020603050405020304" pitchFamily="18" charset="0"/>
                <a:cs typeface="Times New Roman" panose="02020603050405020304" pitchFamily="18" charset="0"/>
              </a:rPr>
              <a:t>такие музыканты, как </a:t>
            </a:r>
            <a:r>
              <a:rPr lang="en-US" dirty="0">
                <a:latin typeface="Times New Roman" panose="02020603050405020304" pitchFamily="18" charset="0"/>
                <a:cs typeface="Times New Roman" panose="02020603050405020304" pitchFamily="18" charset="0"/>
              </a:rPr>
              <a:t>Miguel </a:t>
            </a:r>
            <a:r>
              <a:rPr lang="ru-RU" dirty="0" smtClean="0">
                <a:latin typeface="Times New Roman" panose="02020603050405020304" pitchFamily="18" charset="0"/>
                <a:cs typeface="Times New Roman" panose="02020603050405020304" pitchFamily="18" charset="0"/>
              </a:rPr>
              <a:t>Мигель </a:t>
            </a:r>
            <a:r>
              <a:rPr lang="ru-RU" dirty="0" err="1" smtClean="0">
                <a:latin typeface="Times New Roman" panose="02020603050405020304" pitchFamily="18" charset="0"/>
                <a:cs typeface="Times New Roman" panose="02020603050405020304" pitchFamily="18" charset="0"/>
              </a:rPr>
              <a:t>Фаилд</a:t>
            </a:r>
            <a:r>
              <a:rPr lang="en-US" dirty="0" smtClean="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Фаилд</a:t>
            </a:r>
            <a:r>
              <a:rPr lang="ru-RU" dirty="0" smtClean="0">
                <a:latin typeface="Times New Roman" panose="02020603050405020304" pitchFamily="18" charset="0"/>
                <a:cs typeface="Times New Roman" panose="02020603050405020304" pitchFamily="18" charset="0"/>
              </a:rPr>
              <a:t> добавил </a:t>
            </a:r>
            <a:r>
              <a:rPr lang="ru-RU" dirty="0">
                <a:latin typeface="Times New Roman" panose="02020603050405020304" pitchFamily="18" charset="0"/>
                <a:cs typeface="Times New Roman" panose="02020603050405020304" pitchFamily="18" charset="0"/>
              </a:rPr>
              <a:t>элементы из французского контрданса и проложил путь для будущих исполнителей, таких как </a:t>
            </a:r>
            <a:r>
              <a:rPr lang="en-US" dirty="0">
                <a:latin typeface="Times New Roman" panose="02020603050405020304" pitchFamily="18" charset="0"/>
                <a:cs typeface="Times New Roman" panose="02020603050405020304" pitchFamily="18" charset="0"/>
              </a:rPr>
              <a:t>José </a:t>
            </a:r>
            <a:r>
              <a:rPr lang="en-US" dirty="0" err="1">
                <a:latin typeface="Times New Roman" panose="02020603050405020304" pitchFamily="18" charset="0"/>
                <a:cs typeface="Times New Roman" panose="02020603050405020304" pitchFamily="18" charset="0"/>
              </a:rPr>
              <a:t>Urfe</a:t>
            </a:r>
            <a:r>
              <a:rPr lang="en-US" dirty="0">
                <a:latin typeface="Times New Roman" panose="02020603050405020304" pitchFamily="18" charset="0"/>
                <a:cs typeface="Times New Roman" panose="02020603050405020304" pitchFamily="18" charset="0"/>
              </a:rPr>
              <a:t>, Enrique </a:t>
            </a:r>
            <a:r>
              <a:rPr lang="en-US" dirty="0" err="1">
                <a:latin typeface="Times New Roman" panose="02020603050405020304" pitchFamily="18" charset="0"/>
                <a:cs typeface="Times New Roman" panose="02020603050405020304" pitchFamily="18" charset="0"/>
              </a:rPr>
              <a:t>Jorrín</a:t>
            </a:r>
            <a:r>
              <a:rPr lang="en-US" dirty="0">
                <a:latin typeface="Times New Roman" panose="02020603050405020304" pitchFamily="18" charset="0"/>
                <a:cs typeface="Times New Roman" panose="02020603050405020304" pitchFamily="18" charset="0"/>
              </a:rPr>
              <a:t>, Antonio </a:t>
            </a:r>
            <a:r>
              <a:rPr lang="en-US" dirty="0" err="1">
                <a:latin typeface="Times New Roman" panose="02020603050405020304" pitchFamily="18" charset="0"/>
                <a:cs typeface="Times New Roman" panose="02020603050405020304" pitchFamily="18" charset="0"/>
              </a:rPr>
              <a:t>María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Romeu</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82435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963128" y="1051260"/>
            <a:ext cx="6314331" cy="2031325"/>
          </a:xfrm>
          <a:prstGeom prst="rect">
            <a:avLst/>
          </a:prstGeom>
        </p:spPr>
        <p:txBody>
          <a:bodyPr wrap="square">
            <a:spAutoFit/>
          </a:bodyPr>
          <a:lstStyle/>
          <a:p>
            <a:pPr algn="just"/>
            <a:r>
              <a:rPr lang="ru-RU" b="1" i="1" dirty="0" smtClean="0">
                <a:latin typeface="PT Sans"/>
              </a:rPr>
              <a:t>Румба </a:t>
            </a:r>
            <a:r>
              <a:rPr lang="ru-RU" dirty="0" smtClean="0">
                <a:latin typeface="PT Sans"/>
              </a:rPr>
              <a:t>– в </a:t>
            </a:r>
            <a:r>
              <a:rPr lang="ru-RU" dirty="0">
                <a:latin typeface="PT Sans"/>
              </a:rPr>
              <a:t>кубинской музыке этим термином обозначают целый ряд ритмов и родственных друг другу танцев. Основу кубинской румбы составляет музыка африканских рабов, вывезенных на Кубу испанскими завоевателями. Главным образом румба развивалась в провинциях Гавана и </a:t>
            </a:r>
            <a:r>
              <a:rPr lang="ru-RU" dirty="0" err="1">
                <a:latin typeface="PT Sans"/>
              </a:rPr>
              <a:t>Матанзас</a:t>
            </a:r>
            <a:r>
              <a:rPr lang="ru-RU" dirty="0">
                <a:latin typeface="PT Sans"/>
              </a:rPr>
              <a:t>, часто преследовалась властями как опасная и непристойная</a:t>
            </a:r>
            <a:r>
              <a:rPr lang="ru-RU" dirty="0" smtClean="0">
                <a:latin typeface="PT Sans"/>
              </a:rPr>
              <a:t>.</a:t>
            </a:r>
            <a:endParaRPr lang="ru-RU" dirty="0">
              <a:latin typeface="PT Sans"/>
            </a:endParaRPr>
          </a:p>
        </p:txBody>
      </p:sp>
      <p:sp>
        <p:nvSpPr>
          <p:cNvPr id="3" name="TextBox 2"/>
          <p:cNvSpPr txBox="1"/>
          <p:nvPr/>
        </p:nvSpPr>
        <p:spPr>
          <a:xfrm>
            <a:off x="2926080" y="320040"/>
            <a:ext cx="6686550" cy="584775"/>
          </a:xfrm>
          <a:prstGeom prst="rect">
            <a:avLst/>
          </a:prstGeom>
          <a:noFill/>
        </p:spPr>
        <p:txBody>
          <a:bodyPr wrap="square" rtlCol="0">
            <a:spAutoFit/>
          </a:bodyPr>
          <a:lstStyle/>
          <a:p>
            <a:r>
              <a:rPr lang="ru-RU" sz="3200" b="1" dirty="0">
                <a:solidFill>
                  <a:srgbClr val="002060"/>
                </a:solidFill>
                <a:latin typeface="Times New Roman" panose="02020603050405020304" pitchFamily="18" charset="0"/>
                <a:cs typeface="Times New Roman" panose="02020603050405020304" pitchFamily="18" charset="0"/>
              </a:rPr>
              <a:t>Румба афро-кубинская</a:t>
            </a:r>
          </a:p>
        </p:txBody>
      </p:sp>
      <p:pic>
        <p:nvPicPr>
          <p:cNvPr id="8194" name="Picture 2" descr="http://locallysourcedcuba.com/wp-content/uploads/2015/05/festivals-in-cub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90" y="904815"/>
            <a:ext cx="4295969" cy="28653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6" name="Picture 4" descr="http://img-cdn.herbeauty.co/wp-content/uploads/2017/03/Amazing-Dances-From-Around-the-World-to-Get-Your-Body-Moving-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6460" y="3229031"/>
            <a:ext cx="5208129" cy="34634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35889" y="3910306"/>
            <a:ext cx="4295969" cy="2862322"/>
          </a:xfrm>
          <a:prstGeom prst="rect">
            <a:avLst/>
          </a:prstGeom>
        </p:spPr>
        <p:txBody>
          <a:bodyPr wrap="square">
            <a:spAutoFit/>
          </a:bodyPr>
          <a:lstStyle/>
          <a:p>
            <a:pPr algn="just"/>
            <a:r>
              <a:rPr lang="ru-RU" sz="2000" dirty="0">
                <a:latin typeface="Times New Roman" panose="02020603050405020304" pitchFamily="18" charset="0"/>
                <a:cs typeface="Times New Roman" panose="02020603050405020304" pitchFamily="18" charset="0"/>
              </a:rPr>
              <a:t>Кубинская румба полностью отличается как от одноимённого бального танца, так и от африканского стиля популярной музыки с тем же названием. Кубинская румба развивалась в сельских районах, а в последнее время испытывает ощутимое влияние джаза и хип-хопа</a:t>
            </a:r>
            <a:r>
              <a:rPr lang="ru-RU" dirty="0"/>
              <a:t>.</a:t>
            </a:r>
          </a:p>
        </p:txBody>
      </p:sp>
    </p:spTree>
    <p:extLst>
      <p:ext uri="{BB962C8B-B14F-4D97-AF65-F5344CB8AC3E}">
        <p14:creationId xmlns:p14="http://schemas.microsoft.com/office/powerpoint/2010/main" val="35396486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48000" y="3105835"/>
            <a:ext cx="6096000" cy="369332"/>
          </a:xfrm>
          <a:prstGeom prst="rect">
            <a:avLst/>
          </a:prstGeom>
        </p:spPr>
        <p:txBody>
          <a:bodyPr>
            <a:spAutoFit/>
          </a:bodyPr>
          <a:lstStyle/>
          <a:p>
            <a:r>
              <a:rPr lang="ru-RU" dirty="0" smtClean="0"/>
              <a:t>, </a:t>
            </a:r>
            <a:endParaRPr lang="ru-RU" dirty="0"/>
          </a:p>
        </p:txBody>
      </p:sp>
      <p:sp>
        <p:nvSpPr>
          <p:cNvPr id="3" name="Прямоугольник 2"/>
          <p:cNvSpPr/>
          <p:nvPr/>
        </p:nvSpPr>
        <p:spPr>
          <a:xfrm>
            <a:off x="2277444" y="742793"/>
            <a:ext cx="4443041" cy="5632311"/>
          </a:xfrm>
          <a:prstGeom prst="rect">
            <a:avLst/>
          </a:prstGeom>
        </p:spPr>
        <p:txBody>
          <a:bodyPr wrap="square">
            <a:spAutoFit/>
          </a:bodyPr>
          <a:lstStyle/>
          <a:p>
            <a:pPr algn="just"/>
            <a:r>
              <a:rPr lang="ru-RU" sz="2000" dirty="0">
                <a:latin typeface="Times New Roman" panose="02020603050405020304" pitchFamily="18" charset="0"/>
                <a:cs typeface="Times New Roman" panose="02020603050405020304" pitchFamily="18" charset="0"/>
              </a:rPr>
              <a:t>Первоначальная гуахира была </a:t>
            </a:r>
            <a:r>
              <a:rPr lang="ru-RU" sz="2000" dirty="0" smtClean="0">
                <a:latin typeface="Times New Roman" panose="02020603050405020304" pitchFamily="18" charset="0"/>
                <a:cs typeface="Times New Roman" panose="02020603050405020304" pitchFamily="18" charset="0"/>
              </a:rPr>
              <a:t>сельской </a:t>
            </a:r>
            <a:r>
              <a:rPr lang="ru-RU" sz="2000" dirty="0">
                <a:latin typeface="Times New Roman" panose="02020603050405020304" pitchFamily="18" charset="0"/>
                <a:cs typeface="Times New Roman" panose="02020603050405020304" pitchFamily="18" charset="0"/>
              </a:rPr>
              <a:t>акустической музыкой, </a:t>
            </a:r>
            <a:r>
              <a:rPr lang="ru-RU" sz="2000" dirty="0" smtClean="0">
                <a:latin typeface="Times New Roman" panose="02020603050405020304" pitchFamily="18" charset="0"/>
                <a:cs typeface="Times New Roman" panose="02020603050405020304" pitchFamily="18" charset="0"/>
              </a:rPr>
              <a:t>связанной </a:t>
            </a:r>
            <a:r>
              <a:rPr lang="ru-RU" sz="2000" dirty="0">
                <a:latin typeface="Times New Roman" panose="02020603050405020304" pitchFamily="18" charset="0"/>
                <a:cs typeface="Times New Roman" panose="02020603050405020304" pitchFamily="18" charset="0"/>
              </a:rPr>
              <a:t>с пуэрториканскими крестьянами </a:t>
            </a:r>
            <a:r>
              <a:rPr lang="ru-RU" sz="2000" dirty="0" err="1">
                <a:latin typeface="Times New Roman" panose="02020603050405020304" pitchFamily="18" charset="0"/>
                <a:cs typeface="Times New Roman" panose="02020603050405020304" pitchFamily="18" charset="0"/>
              </a:rPr>
              <a:t>Jíbaros</a:t>
            </a:r>
            <a:r>
              <a:rPr lang="ru-RU" sz="2000" dirty="0">
                <a:latin typeface="Times New Roman" panose="02020603050405020304" pitchFamily="18" charset="0"/>
                <a:cs typeface="Times New Roman" panose="02020603050405020304" pitchFamily="18" charset="0"/>
              </a:rPr>
              <a:t>. Она появилась в начале 20-го века и исполняется под </a:t>
            </a:r>
            <a:r>
              <a:rPr lang="ru-RU" sz="2000" dirty="0">
                <a:solidFill>
                  <a:srgbClr val="002060"/>
                </a:solidFill>
                <a:latin typeface="Times New Roman" panose="02020603050405020304" pitchFamily="18" charset="0"/>
                <a:cs typeface="Times New Roman" panose="02020603050405020304" pitchFamily="18" charset="0"/>
              </a:rPr>
              <a:t>12-ти струнную гитару </a:t>
            </a:r>
            <a:r>
              <a:rPr lang="ru-RU" sz="2000" dirty="0" err="1">
                <a:solidFill>
                  <a:srgbClr val="002060"/>
                </a:solidFill>
                <a:latin typeface="Times New Roman" panose="02020603050405020304" pitchFamily="18" charset="0"/>
                <a:cs typeface="Times New Roman" panose="02020603050405020304" pitchFamily="18" charset="0"/>
              </a:rPr>
              <a:t>tres</a:t>
            </a:r>
            <a:r>
              <a:rPr lang="ru-RU" sz="2000" dirty="0">
                <a:latin typeface="Times New Roman" panose="02020603050405020304" pitchFamily="18" charset="0"/>
                <a:cs typeface="Times New Roman" panose="02020603050405020304" pitchFamily="18" charset="0"/>
              </a:rPr>
              <a:t>. </a:t>
            </a:r>
            <a:endParaRPr lang="ru-RU" sz="2000" dirty="0" smtClean="0">
              <a:latin typeface="Times New Roman" panose="02020603050405020304" pitchFamily="18" charset="0"/>
              <a:cs typeface="Times New Roman" panose="02020603050405020304" pitchFamily="18" charset="0"/>
            </a:endParaRPr>
          </a:p>
          <a:p>
            <a:pPr algn="just"/>
            <a:r>
              <a:rPr lang="ru-RU" sz="2000" dirty="0" smtClean="0">
                <a:latin typeface="Times New Roman" panose="02020603050405020304" pitchFamily="18" charset="0"/>
                <a:cs typeface="Times New Roman" panose="02020603050405020304" pitchFamily="18" charset="0"/>
              </a:rPr>
              <a:t>Сельская </a:t>
            </a:r>
            <a:r>
              <a:rPr lang="ru-RU" sz="2000" dirty="0">
                <a:latin typeface="Times New Roman" panose="02020603050405020304" pitchFamily="18" charset="0"/>
                <a:cs typeface="Times New Roman" panose="02020603050405020304" pitchFamily="18" charset="0"/>
              </a:rPr>
              <a:t>музыка является одной из форм импровизационной музыки. Она стала популярной благодаря таким исполнителям, как </a:t>
            </a:r>
            <a:r>
              <a:rPr lang="ru-RU" sz="2000" dirty="0" err="1">
                <a:latin typeface="Times New Roman" panose="02020603050405020304" pitchFamily="18" charset="0"/>
                <a:cs typeface="Times New Roman" panose="02020603050405020304" pitchFamily="18" charset="0"/>
              </a:rPr>
              <a:t>Celina</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González</a:t>
            </a:r>
            <a:r>
              <a:rPr lang="ru-RU" sz="2000" dirty="0">
                <a:latin typeface="Times New Roman" panose="02020603050405020304" pitchFamily="18" charset="0"/>
                <a:cs typeface="Times New Roman" panose="02020603050405020304" pitchFamily="18" charset="0"/>
              </a:rPr>
              <a:t>, и сильно повлияла на современный сон. Оставаясь в основном без изменений (таким образом провоцируя снижение интереса среди кубинской молодежи), некоторые исполнители пытались обновить музыку </a:t>
            </a:r>
            <a:r>
              <a:rPr lang="ru-RU" sz="2000" dirty="0" err="1">
                <a:latin typeface="Times New Roman" panose="02020603050405020304" pitchFamily="18" charset="0"/>
                <a:cs typeface="Times New Roman" panose="02020603050405020304" pitchFamily="18" charset="0"/>
              </a:rPr>
              <a:t>Кампесино</a:t>
            </a:r>
            <a:r>
              <a:rPr lang="ru-RU" sz="2000" dirty="0">
                <a:latin typeface="Times New Roman" panose="02020603050405020304" pitchFamily="18" charset="0"/>
                <a:cs typeface="Times New Roman" panose="02020603050405020304" pitchFamily="18" charset="0"/>
              </a:rPr>
              <a:t> новыми стилями, текстами песен, темами и аранжировками.</a:t>
            </a:r>
          </a:p>
        </p:txBody>
      </p:sp>
      <p:pic>
        <p:nvPicPr>
          <p:cNvPr id="4098" name="Picture 2" descr="http://www.guitarrasbros.com/espanol/imagenesguitarras/Nogalito-t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245" y="1094623"/>
            <a:ext cx="2084703" cy="476108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ib-travel.ru/wp-content/uploads/2014/08/cubafoto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4676" y="631031"/>
            <a:ext cx="3495360" cy="25865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2" name="Picture 6" descr="https://100dorog.ru/upload/images/articles/2013/6321278-2-Muzykalno-tantsevalnye_traditsi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1487" y="3786773"/>
            <a:ext cx="4592199" cy="25883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40089" y="-62359"/>
            <a:ext cx="6349294" cy="584775"/>
          </a:xfrm>
          <a:prstGeom prst="rect">
            <a:avLst/>
          </a:prstGeom>
          <a:noFill/>
        </p:spPr>
        <p:txBody>
          <a:bodyPr wrap="square" rtlCol="0">
            <a:spAutoFit/>
          </a:bodyPr>
          <a:lstStyle/>
          <a:p>
            <a:r>
              <a:rPr lang="ru-RU" sz="3200" b="1" dirty="0" smtClean="0">
                <a:solidFill>
                  <a:srgbClr val="002060"/>
                </a:solidFill>
                <a:latin typeface="Times New Roman" panose="02020603050405020304" pitchFamily="18" charset="0"/>
                <a:cs typeface="Times New Roman" panose="02020603050405020304" pitchFamily="18" charset="0"/>
              </a:rPr>
              <a:t>Гуахира- сельский стиль музыки</a:t>
            </a:r>
            <a:endParaRPr lang="ru-RU" sz="3200" b="1" dirty="0">
              <a:solidFill>
                <a:srgbClr val="00206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8489244" y="3261638"/>
            <a:ext cx="2280356" cy="369332"/>
          </a:xfrm>
          <a:prstGeom prst="rect">
            <a:avLst/>
          </a:prstGeom>
          <a:noFill/>
        </p:spPr>
        <p:txBody>
          <a:bodyPr wrap="square" rtlCol="0">
            <a:spAutoFit/>
          </a:bodyPr>
          <a:lstStyle/>
          <a:p>
            <a:r>
              <a:rPr lang="ru-RU" dirty="0" smtClean="0"/>
              <a:t>Уличные музыканты</a:t>
            </a:r>
            <a:endParaRPr lang="ru-RU" dirty="0"/>
          </a:p>
        </p:txBody>
      </p:sp>
    </p:spTree>
    <p:extLst>
      <p:ext uri="{BB962C8B-B14F-4D97-AF65-F5344CB8AC3E}">
        <p14:creationId xmlns:p14="http://schemas.microsoft.com/office/powerpoint/2010/main" val="13985236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sabai-gobangkok.com/images/catalog_images/14266779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3605" y="33326"/>
            <a:ext cx="4336415" cy="324837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luchshiye.com/images/mamb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1" y="3509010"/>
            <a:ext cx="4594859" cy="312039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www.awaytravel.ru/sites/default/files/imagecache/big/img/234/orisha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0820" y="3509010"/>
            <a:ext cx="4366260" cy="312039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62572" y="419374"/>
            <a:ext cx="6096000" cy="2862322"/>
          </a:xfrm>
          <a:prstGeom prst="rect">
            <a:avLst/>
          </a:prstGeom>
        </p:spPr>
        <p:txBody>
          <a:bodyPr>
            <a:spAutoFit/>
          </a:bodyPr>
          <a:lstStyle/>
          <a:p>
            <a:pPr algn="just"/>
            <a:r>
              <a:rPr lang="ru-RU" sz="2000" dirty="0">
                <a:latin typeface="Times New Roman" panose="02020603050405020304" pitchFamily="18" charset="0"/>
                <a:cs typeface="Times New Roman" panose="02020603050405020304" pitchFamily="18" charset="0"/>
              </a:rPr>
              <a:t>История мамбо началась на Кубе в 1938-м году, с появлением песни с одноименным названием, сочиненной братьями Орестом и </a:t>
            </a:r>
            <a:r>
              <a:rPr lang="ru-RU" sz="2000" dirty="0" err="1">
                <a:latin typeface="Times New Roman" panose="02020603050405020304" pitchFamily="18" charset="0"/>
                <a:cs typeface="Times New Roman" panose="02020603050405020304" pitchFamily="18" charset="0"/>
              </a:rPr>
              <a:t>Чачао</a:t>
            </a:r>
            <a:r>
              <a:rPr lang="ru-RU" sz="2000" dirty="0">
                <a:latin typeface="Times New Roman" panose="02020603050405020304" pitchFamily="18" charset="0"/>
                <a:cs typeface="Times New Roman" panose="02020603050405020304" pitchFamily="18" charset="0"/>
              </a:rPr>
              <a:t> Лопесом. </a:t>
            </a:r>
            <a:r>
              <a:rPr lang="ru-RU" sz="2000" dirty="0" smtClean="0">
                <a:latin typeface="Times New Roman" panose="02020603050405020304" pitchFamily="18" charset="0"/>
                <a:cs typeface="Times New Roman" panose="02020603050405020304" pitchFamily="18" charset="0"/>
              </a:rPr>
              <a:t>«</a:t>
            </a:r>
            <a:r>
              <a:rPr lang="ru-RU" sz="2000" dirty="0" err="1">
                <a:latin typeface="Times New Roman" panose="02020603050405020304" pitchFamily="18" charset="0"/>
                <a:cs typeface="Times New Roman" panose="02020603050405020304" pitchFamily="18" charset="0"/>
              </a:rPr>
              <a:t>Mambo</a:t>
            </a:r>
            <a:r>
              <a:rPr lang="ru-RU" sz="2000" dirty="0">
                <a:latin typeface="Times New Roman" panose="02020603050405020304" pitchFamily="18" charset="0"/>
                <a:cs typeface="Times New Roman" panose="02020603050405020304" pitchFamily="18" charset="0"/>
              </a:rPr>
              <a:t>» была написана для </a:t>
            </a:r>
            <a:r>
              <a:rPr lang="ru-RU" sz="2000" dirty="0" err="1" smtClean="0">
                <a:latin typeface="Times New Roman" panose="02020603050405020304" pitchFamily="18" charset="0"/>
                <a:cs typeface="Times New Roman" panose="02020603050405020304" pitchFamily="18" charset="0"/>
              </a:rPr>
              <a:t>дансона</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но вскоре </a:t>
            </a:r>
            <a:r>
              <a:rPr lang="ru-RU" sz="2000" dirty="0" smtClean="0">
                <a:latin typeface="Times New Roman" panose="02020603050405020304" pitchFamily="18" charset="0"/>
                <a:cs typeface="Times New Roman" panose="02020603050405020304" pitchFamily="18" charset="0"/>
              </a:rPr>
              <a:t>он был несколько изменен и </a:t>
            </a:r>
            <a:r>
              <a:rPr lang="ru-RU" sz="2000" dirty="0">
                <a:latin typeface="Times New Roman" panose="02020603050405020304" pitchFamily="18" charset="0"/>
                <a:cs typeface="Times New Roman" panose="02020603050405020304" pitchFamily="18" charset="0"/>
              </a:rPr>
              <a:t>появился танец мамбо. «</a:t>
            </a:r>
            <a:r>
              <a:rPr lang="ru-RU" sz="2000" dirty="0" err="1">
                <a:latin typeface="Times New Roman" panose="02020603050405020304" pitchFamily="18" charset="0"/>
                <a:cs typeface="Times New Roman" panose="02020603050405020304" pitchFamily="18" charset="0"/>
              </a:rPr>
              <a:t>Mambo</a:t>
            </a:r>
            <a:r>
              <a:rPr lang="ru-RU" sz="2000" dirty="0">
                <a:latin typeface="Times New Roman" panose="02020603050405020304" pitchFamily="18" charset="0"/>
                <a:cs typeface="Times New Roman" panose="02020603050405020304" pitchFamily="18" charset="0"/>
              </a:rPr>
              <a:t>» с языка </a:t>
            </a:r>
            <a:r>
              <a:rPr lang="ru-RU" sz="2000" dirty="0" err="1">
                <a:latin typeface="Times New Roman" panose="02020603050405020304" pitchFamily="18" charset="0"/>
                <a:cs typeface="Times New Roman" panose="02020603050405020304" pitchFamily="18" charset="0"/>
              </a:rPr>
              <a:t>киконго</a:t>
            </a:r>
            <a:r>
              <a:rPr lang="ru-RU" sz="2000" dirty="0">
                <a:latin typeface="Times New Roman" panose="02020603050405020304" pitchFamily="18" charset="0"/>
                <a:cs typeface="Times New Roman" panose="02020603050405020304" pitchFamily="18" charset="0"/>
              </a:rPr>
              <a:t> переводится как «разговор с богами», поэтому нетрудно догадаться, что в основу танца положены африканские традиции, принесенные на Кубу много веков назад. </a:t>
            </a:r>
          </a:p>
        </p:txBody>
      </p:sp>
    </p:spTree>
    <p:extLst>
      <p:ext uri="{BB962C8B-B14F-4D97-AF65-F5344CB8AC3E}">
        <p14:creationId xmlns:p14="http://schemas.microsoft.com/office/powerpoint/2010/main" val="28138054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853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11480" y="152601"/>
            <a:ext cx="11395710" cy="1323439"/>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Кубинцы – веселые, остроумные, музыкальные люди, </a:t>
            </a:r>
            <a:r>
              <a:rPr lang="ru-RU" sz="2000" dirty="0" smtClean="0">
                <a:latin typeface="Times New Roman" panose="02020603050405020304" pitchFamily="18" charset="0"/>
                <a:cs typeface="Times New Roman" panose="02020603050405020304" pitchFamily="18" charset="0"/>
              </a:rPr>
              <a:t>любят </a:t>
            </a:r>
            <a:r>
              <a:rPr lang="ru-RU" sz="2000" dirty="0">
                <a:latin typeface="Times New Roman" panose="02020603050405020304" pitchFamily="18" charset="0"/>
                <a:cs typeface="Times New Roman" panose="02020603050405020304" pitchFamily="18" charset="0"/>
              </a:rPr>
              <a:t>отмечать различные праздники. </a:t>
            </a:r>
            <a:r>
              <a:rPr lang="ru-RU" sz="2000" dirty="0" smtClean="0">
                <a:latin typeface="Times New Roman" panose="02020603050405020304" pitchFamily="18" charset="0"/>
                <a:cs typeface="Times New Roman" panose="02020603050405020304" pitchFamily="18" charset="0"/>
              </a:rPr>
              <a:t>Большинство </a:t>
            </a:r>
            <a:r>
              <a:rPr lang="ru-RU" sz="2000" dirty="0">
                <a:latin typeface="Times New Roman" panose="02020603050405020304" pitchFamily="18" charset="0"/>
                <a:cs typeface="Times New Roman" panose="02020603050405020304" pitchFamily="18" charset="0"/>
              </a:rPr>
              <a:t>обычаев кубинцев связано с праздниками. Так, они целый год копят деньги на карнавал, чтобы обзавестись шикарным карнавальным костюмом или обычной хорошей одеждой. А в период карнавала принято веселиться всю ночь под ритмы </a:t>
            </a:r>
            <a:r>
              <a:rPr lang="ru-RU" sz="2000" dirty="0" err="1">
                <a:latin typeface="Times New Roman" panose="02020603050405020304" pitchFamily="18" charset="0"/>
                <a:cs typeface="Times New Roman" panose="02020603050405020304" pitchFamily="18" charset="0"/>
              </a:rPr>
              <a:t>сальсы</a:t>
            </a:r>
            <a:r>
              <a:rPr lang="ru-RU" sz="2000" dirty="0">
                <a:latin typeface="Times New Roman" panose="02020603050405020304" pitchFamily="18" charset="0"/>
                <a:cs typeface="Times New Roman" panose="02020603050405020304" pitchFamily="18" charset="0"/>
              </a:rPr>
              <a:t>.</a:t>
            </a:r>
          </a:p>
        </p:txBody>
      </p:sp>
      <p:pic>
        <p:nvPicPr>
          <p:cNvPr id="5" name="Picture 2" descr="http://www.turizm.ru/CE/pub/page/136038/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3162" y="1730043"/>
            <a:ext cx="3859079" cy="25727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sovetclub.ru/tim/ada45989ce4c89bffb79bbe980ba839b/santyago-karnav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869" y="2434591"/>
            <a:ext cx="5000195" cy="3736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4594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http://www.temaufa.ru/media/news/88/20988/4eb376b9bcfccb7a788f34a185956c5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645" y="2717442"/>
            <a:ext cx="4779479" cy="329699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142072" y="4171742"/>
            <a:ext cx="6096000" cy="1938992"/>
          </a:xfrm>
          <a:prstGeom prst="rect">
            <a:avLst/>
          </a:prstGeom>
        </p:spPr>
        <p:txBody>
          <a:bodyPr>
            <a:spAutoFit/>
          </a:bodyPr>
          <a:lstStyle/>
          <a:p>
            <a:pPr algn="just"/>
            <a:r>
              <a:rPr lang="ru-RU" sz="2000" dirty="0">
                <a:latin typeface="Times New Roman" panose="02020603050405020304" pitchFamily="18" charset="0"/>
                <a:cs typeface="Times New Roman" panose="02020603050405020304" pitchFamily="18" charset="0"/>
              </a:rPr>
              <a:t>Куба танцует зажигательно и весело. Самое основное – это то, что кубинский танец имеет </a:t>
            </a:r>
            <a:r>
              <a:rPr lang="ru-RU" sz="2000" dirty="0" smtClean="0">
                <a:latin typeface="Times New Roman" panose="02020603050405020304" pitchFamily="18" charset="0"/>
                <a:cs typeface="Times New Roman" panose="02020603050405020304" pitchFamily="18" charset="0"/>
              </a:rPr>
              <a:t> свой вкус. </a:t>
            </a:r>
            <a:r>
              <a:rPr lang="ru-RU" sz="2000" dirty="0">
                <a:latin typeface="Times New Roman" panose="02020603050405020304" pitchFamily="18" charset="0"/>
                <a:cs typeface="Times New Roman" panose="02020603050405020304" pitchFamily="18" charset="0"/>
              </a:rPr>
              <a:t>Это прямое продолжение кубинского менталитета. А сама Куба — это в первую очередь горячая земля и горячая кровь. Кубинцы очень открыты и легко идут на контакт. </a:t>
            </a:r>
          </a:p>
        </p:txBody>
      </p:sp>
      <p:sp>
        <p:nvSpPr>
          <p:cNvPr id="4" name="Прямоугольник 3"/>
          <p:cNvSpPr/>
          <p:nvPr/>
        </p:nvSpPr>
        <p:spPr>
          <a:xfrm>
            <a:off x="79022" y="108564"/>
            <a:ext cx="5639197" cy="2246769"/>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Танец сон, в свою очередь, появился в </a:t>
            </a:r>
            <a:r>
              <a:rPr lang="ru-RU" sz="2000" dirty="0" smtClean="0">
                <a:latin typeface="Times New Roman" panose="02020603050405020304" pitchFamily="18" charset="0"/>
                <a:cs typeface="Times New Roman" panose="02020603050405020304" pitchFamily="18" charset="0"/>
              </a:rPr>
              <a:t>горных </a:t>
            </a:r>
            <a:r>
              <a:rPr lang="ru-RU" sz="2000" dirty="0">
                <a:latin typeface="Times New Roman" panose="02020603050405020304" pitchFamily="18" charset="0"/>
                <a:cs typeface="Times New Roman" panose="02020603050405020304" pitchFamily="18" charset="0"/>
              </a:rPr>
              <a:t>предместьях восточных городов Кубы, таких как </a:t>
            </a:r>
            <a:r>
              <a:rPr lang="ru-RU" sz="2000" dirty="0" err="1">
                <a:latin typeface="Times New Roman" panose="02020603050405020304" pitchFamily="18" charset="0"/>
                <a:cs typeface="Times New Roman" panose="02020603050405020304" pitchFamily="18" charset="0"/>
              </a:rPr>
              <a:t>Гунтанамо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Баракоа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Мансанильо</a:t>
            </a:r>
            <a:r>
              <a:rPr lang="ru-RU" sz="2000" dirty="0">
                <a:latin typeface="Times New Roman" panose="02020603050405020304" pitchFamily="18" charset="0"/>
                <a:cs typeface="Times New Roman" panose="02020603050405020304" pitchFamily="18" charset="0"/>
              </a:rPr>
              <a:t> и Сантьяго дэ Куба, а в начале двадцатого века был завезен в Гавану солдатами кубинской армии, где сон стали танцевать в пристройках зданий, залах и академиях.</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223" y="355332"/>
            <a:ext cx="5228822"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54026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164428" y="1045006"/>
            <a:ext cx="6439437" cy="2554545"/>
          </a:xfrm>
          <a:prstGeom prst="rect">
            <a:avLst/>
          </a:prstGeom>
        </p:spPr>
        <p:txBody>
          <a:bodyPr wrap="square">
            <a:spAutoFit/>
          </a:bodyPr>
          <a:lstStyle/>
          <a:p>
            <a:r>
              <a:rPr lang="ru-RU" sz="2000" dirty="0" smtClean="0">
                <a:latin typeface="Times New Roman" panose="02020603050405020304" pitchFamily="18" charset="0"/>
                <a:cs typeface="Times New Roman" panose="02020603050405020304" pitchFamily="18" charset="0"/>
              </a:rPr>
              <a:t>является </a:t>
            </a:r>
            <a:r>
              <a:rPr lang="ru-RU" sz="2000" dirty="0">
                <a:latin typeface="Times New Roman" panose="02020603050405020304" pitchFamily="18" charset="0"/>
                <a:cs typeface="Times New Roman" panose="02020603050405020304" pitchFamily="18" charset="0"/>
              </a:rPr>
              <a:t>еще одним </a:t>
            </a:r>
            <a:r>
              <a:rPr lang="ru-RU" sz="2000" dirty="0" smtClean="0">
                <a:latin typeface="Times New Roman" panose="02020603050405020304" pitchFamily="18" charset="0"/>
                <a:cs typeface="Times New Roman" panose="02020603050405020304" pitchFamily="18" charset="0"/>
              </a:rPr>
              <a:t>основополагающим </a:t>
            </a:r>
            <a:r>
              <a:rPr lang="ru-RU" sz="2000" dirty="0">
                <a:latin typeface="Times New Roman" panose="02020603050405020304" pitchFamily="18" charset="0"/>
                <a:cs typeface="Times New Roman" panose="02020603050405020304" pitchFamily="18" charset="0"/>
              </a:rPr>
              <a:t>ритмом танца </a:t>
            </a:r>
            <a:r>
              <a:rPr lang="ru-RU" sz="2000" dirty="0" err="1">
                <a:latin typeface="Times New Roman" panose="02020603050405020304" pitchFamily="18" charset="0"/>
                <a:cs typeface="Times New Roman" panose="02020603050405020304" pitchFamily="18" charset="0"/>
              </a:rPr>
              <a:t>касино</a:t>
            </a:r>
            <a:r>
              <a:rPr lang="ru-RU" sz="2000" dirty="0">
                <a:latin typeface="Times New Roman" panose="02020603050405020304" pitchFamily="18" charset="0"/>
                <a:cs typeface="Times New Roman" panose="02020603050405020304" pitchFamily="18" charset="0"/>
              </a:rPr>
              <a:t>. Основателем ритма ча-ча-ча считается композитор и дирижер </a:t>
            </a:r>
            <a:r>
              <a:rPr lang="ru-RU" sz="2000" dirty="0" err="1">
                <a:latin typeface="Times New Roman" panose="02020603050405020304" pitchFamily="18" charset="0"/>
                <a:cs typeface="Times New Roman" panose="02020603050405020304" pitchFamily="18" charset="0"/>
              </a:rPr>
              <a:t>Энрикэ</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Хоррин</a:t>
            </a:r>
            <a:r>
              <a:rPr lang="ru-RU" sz="2000" dirty="0">
                <a:latin typeface="Times New Roman" panose="02020603050405020304" pitchFamily="18" charset="0"/>
                <a:cs typeface="Times New Roman" panose="02020603050405020304" pitchFamily="18" charset="0"/>
              </a:rPr>
              <a:t>. Ча-ча-ча возник в следствии поиска креативной альтернативы ритму </a:t>
            </a:r>
            <a:r>
              <a:rPr lang="ru-RU" sz="2000" dirty="0" err="1">
                <a:latin typeface="Times New Roman" panose="02020603050405020304" pitchFamily="18" charset="0"/>
                <a:cs typeface="Times New Roman" panose="02020603050405020304" pitchFamily="18" charset="0"/>
              </a:rPr>
              <a:t>дансону</a:t>
            </a:r>
            <a:r>
              <a:rPr lang="ru-RU" sz="2000" dirty="0">
                <a:latin typeface="Times New Roman" panose="02020603050405020304" pitchFamily="18" charset="0"/>
                <a:cs typeface="Times New Roman" panose="02020603050405020304" pitchFamily="18" charset="0"/>
              </a:rPr>
              <a:t>. Название танца подражает звук, который производили </a:t>
            </a:r>
            <a:r>
              <a:rPr lang="ru-RU" sz="2000" dirty="0" smtClean="0">
                <a:latin typeface="Times New Roman" panose="02020603050405020304" pitchFamily="18" charset="0"/>
                <a:cs typeface="Times New Roman" panose="02020603050405020304" pitchFamily="18" charset="0"/>
              </a:rPr>
              <a:t>залах </a:t>
            </a:r>
            <a:r>
              <a:rPr lang="ru-RU" sz="2000" dirty="0">
                <a:latin typeface="Times New Roman" panose="02020603050405020304" pitchFamily="18" charset="0"/>
                <a:cs typeface="Times New Roman" panose="02020603050405020304" pitchFamily="18" charset="0"/>
              </a:rPr>
              <a:t>Прадо, </a:t>
            </a:r>
            <a:r>
              <a:rPr lang="ru-RU" sz="2000" dirty="0" err="1">
                <a:latin typeface="Times New Roman" panose="02020603050405020304" pitchFamily="18" charset="0"/>
                <a:cs typeface="Times New Roman" panose="02020603050405020304" pitchFamily="18" charset="0"/>
              </a:rPr>
              <a:t>Нэптуно</a:t>
            </a:r>
            <a:r>
              <a:rPr lang="ru-RU" sz="2000" dirty="0">
                <a:latin typeface="Times New Roman" panose="02020603050405020304" pitchFamily="18" charset="0"/>
                <a:cs typeface="Times New Roman" panose="02020603050405020304" pitchFamily="18" charset="0"/>
              </a:rPr>
              <a:t> и других заведениях Гаваны при осуществлении шагов танца. Именно структура танца определила структуру ритма ча-ча-ча.</a:t>
            </a:r>
          </a:p>
        </p:txBody>
      </p:sp>
      <p:pic>
        <p:nvPicPr>
          <p:cNvPr id="3" name="Picture 10" descr="http://ic.pics.livejournal.com/shvp/16698168/632095/632095_900.jpg"/>
          <p:cNvPicPr>
            <a:picLocks noChangeAspect="1" noChangeArrowheads="1"/>
          </p:cNvPicPr>
          <p:nvPr/>
        </p:nvPicPr>
        <p:blipFill rotWithShape="1">
          <a:blip r:embed="rId2">
            <a:extLst>
              <a:ext uri="{28A0092B-C50C-407E-A947-70E740481C1C}">
                <a14:useLocalDpi xmlns:a14="http://schemas.microsoft.com/office/drawing/2010/main" val="0"/>
              </a:ext>
            </a:extLst>
          </a:blip>
          <a:srcRect l="3221" t="3975" r="3555" b="4937"/>
          <a:stretch/>
        </p:blipFill>
        <p:spPr bwMode="auto">
          <a:xfrm>
            <a:off x="218940" y="606665"/>
            <a:ext cx="4391696" cy="58083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40924" y="60527"/>
            <a:ext cx="5847009" cy="584775"/>
          </a:xfrm>
          <a:prstGeom prst="rect">
            <a:avLst/>
          </a:prstGeom>
          <a:noFill/>
        </p:spPr>
        <p:txBody>
          <a:bodyPr wrap="square" rtlCol="0">
            <a:spAutoFit/>
          </a:bodyPr>
          <a:lstStyle/>
          <a:p>
            <a:pPr algn="ctr"/>
            <a:r>
              <a:rPr lang="ru-RU" sz="3200" b="1" dirty="0">
                <a:solidFill>
                  <a:srgbClr val="002060"/>
                </a:solidFill>
                <a:latin typeface="Times New Roman" panose="02020603050405020304" pitchFamily="18" charset="0"/>
                <a:cs typeface="Times New Roman" panose="02020603050405020304" pitchFamily="18" charset="0"/>
              </a:rPr>
              <a:t>Ча-ча-ча</a:t>
            </a:r>
          </a:p>
        </p:txBody>
      </p:sp>
    </p:spTree>
    <p:extLst>
      <p:ext uri="{BB962C8B-B14F-4D97-AF65-F5344CB8AC3E}">
        <p14:creationId xmlns:p14="http://schemas.microsoft.com/office/powerpoint/2010/main" val="3242071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2.bp.blogspot.com/-it6__FMwzic/UJSwQxfSe1I/AAAAAAAAAFY/N0wU___jYSk/s1600/Cuban+art+_Mata_Conga.jpg"/>
          <p:cNvPicPr>
            <a:picLocks noChangeAspect="1" noChangeArrowheads="1"/>
          </p:cNvPicPr>
          <p:nvPr/>
        </p:nvPicPr>
        <p:blipFill rotWithShape="1">
          <a:blip r:embed="rId2">
            <a:extLst>
              <a:ext uri="{28A0092B-C50C-407E-A947-70E740481C1C}">
                <a14:useLocalDpi xmlns:a14="http://schemas.microsoft.com/office/drawing/2010/main" val="0"/>
              </a:ext>
            </a:extLst>
          </a:blip>
          <a:srcRect b="5566"/>
          <a:stretch/>
        </p:blipFill>
        <p:spPr bwMode="auto">
          <a:xfrm>
            <a:off x="21894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8941" y="837126"/>
            <a:ext cx="10895526" cy="1015663"/>
          </a:xfrm>
          <a:prstGeom prst="rect">
            <a:avLst/>
          </a:prstGeom>
          <a:noFill/>
        </p:spPr>
        <p:txBody>
          <a:bodyPr wrap="square" rtlCol="0">
            <a:spAutoFit/>
          </a:bodyPr>
          <a:lstStyle/>
          <a:p>
            <a:pPr algn="ctr"/>
            <a:r>
              <a:rPr lang="ru-RU" sz="6000" b="1" dirty="0" smtClean="0">
                <a:solidFill>
                  <a:srgbClr val="FF0000"/>
                </a:solidFill>
                <a:latin typeface="Times New Roman" panose="02020603050405020304" pitchFamily="18" charset="0"/>
                <a:cs typeface="Times New Roman" panose="02020603050405020304" pitchFamily="18" charset="0"/>
              </a:rPr>
              <a:t>Мелодии и ритмы Кубы</a:t>
            </a:r>
            <a:endParaRPr lang="ru-RU"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72215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www.cmak.by/uploads/posts/2013-02/sea-072-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2210" y="3596776"/>
            <a:ext cx="2939521" cy="195968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colors.life/upload/blogs/90/9d/909dd08f6026960cda7b5016e9b99c32_RSZ_6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3890" y="685800"/>
            <a:ext cx="3352024" cy="251158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0" y="175947"/>
            <a:ext cx="8263889" cy="6186309"/>
          </a:xfrm>
          <a:prstGeom prst="rect">
            <a:avLst/>
          </a:prstGeom>
        </p:spPr>
        <p:txBody>
          <a:bodyPr wrap="square">
            <a:spAutoFit/>
          </a:bodyPr>
          <a:lstStyle/>
          <a:p>
            <a:r>
              <a:rPr lang="ru-RU" dirty="0"/>
              <a:t>В 60-х годах всё более популярным становиться танец пар в кругу под сопровождение музыки из других жанров и модных народных тенденций, который вскоре стали называть касино. танец рок-н-ролл оставил значительный след в стиле кубинского касино: характерные акробатические элементы, повороты пар, постоянные повороты со сплетенными руками и аналогичное осуществление шагов в счет.</a:t>
            </a:r>
          </a:p>
          <a:p>
            <a:r>
              <a:rPr lang="ru-RU" dirty="0"/>
              <a:t>Касино как вариант </a:t>
            </a:r>
            <a:r>
              <a:rPr lang="ru-RU" dirty="0" err="1"/>
              <a:t>сальсы</a:t>
            </a:r>
            <a:r>
              <a:rPr lang="ru-RU" dirty="0"/>
              <a:t> на Кубе впитывает в себя динамично развивающиеся разнообразные музыкальные и танцевальные жанры, популярные среди кубинского населения, обожаемый молодежью и заражающий энергетикой всех танцующих, а также зрителей этого действия. Касино возникает как анонимная форма танцевального проявления среди населения, и не соответствует какому-либо конкретному жанру или музыкальной тональности. Касино – это стиль танца среди населения Кубы, который объединил индивидуальность и коллективность танца. Касино не представляет какую-либо религию, а его фигуры не несут какой-либо скрытый смысл. С революционным триумфом касино превращается в обычай и укоренился среди  народных кубинских традиций, постоянно усовершенствующийся местным населением, передавая истинный характер кубинцев. Касино впитал в себя множество разнообразных характерных черт кубинцев. Его популярность и признание среди кубинской публики в течении  десятилетий стали возможными благодаря тому, что касино является частью культурного наследия кубинского народа. Таким образом, мы можем утверждать, кто касино – это синтез всех народных и традиционных кубинских танцев.</a:t>
            </a:r>
          </a:p>
        </p:txBody>
      </p:sp>
    </p:spTree>
    <p:extLst>
      <p:ext uri="{BB962C8B-B14F-4D97-AF65-F5344CB8AC3E}">
        <p14:creationId xmlns:p14="http://schemas.microsoft.com/office/powerpoint/2010/main" val="2593477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c.pics.livejournal.com/mamboclub/27406023/37563/37563_orig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108" y="237066"/>
            <a:ext cx="4627225" cy="307710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858933" y="0"/>
            <a:ext cx="6096000" cy="5355312"/>
          </a:xfrm>
          <a:prstGeom prst="rect">
            <a:avLst/>
          </a:prstGeom>
        </p:spPr>
        <p:txBody>
          <a:bodyPr>
            <a:spAutoFit/>
          </a:bodyPr>
          <a:lstStyle/>
          <a:p>
            <a:r>
              <a:rPr lang="ru-RU" dirty="0"/>
              <a:t>Для кубинской музыкальной истории характерным является влияние волн колонизации и захвата острова, насаждение иностранных тенденций и синтез с оригинальными музыкальными традициями местного населения. В результате, мир получил удивительную форму танцевальной музыки с необычными мотивами и ритмами, в которых кубинцы отобразили свой характер и самобытность, создав универсальное наследие всего человечества. </a:t>
            </a:r>
          </a:p>
          <a:p>
            <a:r>
              <a:rPr lang="ru-RU" dirty="0"/>
              <a:t>Всеми узнаваемы кубинские ритмы заставляют восхищаться любого человека. Стоит только назвать некоторые из них: «</a:t>
            </a:r>
            <a:r>
              <a:rPr lang="ru-RU" dirty="0" err="1"/>
              <a:t>пунто</a:t>
            </a:r>
            <a:r>
              <a:rPr lang="ru-RU" dirty="0"/>
              <a:t> </a:t>
            </a:r>
            <a:r>
              <a:rPr lang="ru-RU" dirty="0" err="1"/>
              <a:t>гуахиро</a:t>
            </a:r>
            <a:r>
              <a:rPr lang="ru-RU" dirty="0"/>
              <a:t> или </a:t>
            </a:r>
            <a:r>
              <a:rPr lang="ru-RU" dirty="0" err="1"/>
              <a:t>кубано</a:t>
            </a:r>
            <a:r>
              <a:rPr lang="ru-RU" dirty="0"/>
              <a:t>», «румба», «</a:t>
            </a:r>
            <a:r>
              <a:rPr lang="ru-RU" dirty="0" err="1"/>
              <a:t>конга</a:t>
            </a:r>
            <a:r>
              <a:rPr lang="ru-RU" dirty="0"/>
              <a:t>» «болеро», «</a:t>
            </a:r>
            <a:r>
              <a:rPr lang="ru-RU" dirty="0" err="1"/>
              <a:t>гуарача</a:t>
            </a:r>
            <a:r>
              <a:rPr lang="ru-RU" dirty="0"/>
              <a:t>», «дансон», «мамбо», «ча-ча-ча», «сон», «сальса» и различные вариации, такие как «пилон», «</a:t>
            </a:r>
            <a:r>
              <a:rPr lang="ru-RU" dirty="0" err="1"/>
              <a:t>мосамбикэ</a:t>
            </a:r>
            <a:r>
              <a:rPr lang="ru-RU" dirty="0"/>
              <a:t>»  и т.д.</a:t>
            </a:r>
          </a:p>
          <a:p>
            <a:r>
              <a:rPr lang="ru-RU" dirty="0"/>
              <a:t>Многие исследователи разделяют кубинскую музыку на популярную и традиционную, в зависимости от исполнителей, использованных традиционных элементов и места произведения. </a:t>
            </a:r>
          </a:p>
        </p:txBody>
      </p:sp>
      <p:sp>
        <p:nvSpPr>
          <p:cNvPr id="3" name="Прямоугольник 2"/>
          <p:cNvSpPr/>
          <p:nvPr/>
        </p:nvSpPr>
        <p:spPr>
          <a:xfrm>
            <a:off x="158044" y="3314171"/>
            <a:ext cx="6096000" cy="646331"/>
          </a:xfrm>
          <a:prstGeom prst="rect">
            <a:avLst/>
          </a:prstGeom>
        </p:spPr>
        <p:txBody>
          <a:bodyPr>
            <a:spAutoFit/>
          </a:bodyPr>
          <a:lstStyle/>
          <a:p>
            <a:r>
              <a:rPr lang="ru-RU" dirty="0"/>
              <a:t>Оригинальный стиль </a:t>
            </a:r>
            <a:r>
              <a:rPr lang="ru-RU" dirty="0" err="1"/>
              <a:t>сальсы</a:t>
            </a:r>
            <a:r>
              <a:rPr lang="ru-RU" dirty="0"/>
              <a:t> - Кубинский стиль развивался на Кубе с 1950 года.</a:t>
            </a:r>
          </a:p>
        </p:txBody>
      </p:sp>
    </p:spTree>
    <p:extLst>
      <p:ext uri="{BB962C8B-B14F-4D97-AF65-F5344CB8AC3E}">
        <p14:creationId xmlns:p14="http://schemas.microsoft.com/office/powerpoint/2010/main" val="16402211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orldschooluniform.ru/_ph/6/3691188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4043" y="86216"/>
            <a:ext cx="4019277" cy="360096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travel.rambler.ru/media/original_images/561b74758629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054" y="3653671"/>
            <a:ext cx="3947472" cy="262704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img1.liveinternet.ru/images/attach/c/2/64/65/64065447_1284580687_0003026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3193" y="97462"/>
            <a:ext cx="2417144" cy="358971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kingtur.ru/uploads/image/%D0%9A%D1%83%D0%B1%D0%B0/%D0%A1%D0%B0%D0%BD%D1%82%D1%8C%D1%8F%D0%B3%D0%BE-%D0%B4%D0%B5-%D0%9A%D1%83%D0%B1%D0%B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798" y="266528"/>
            <a:ext cx="3873984" cy="290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2936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velvet.by/files/userfiles/309/nac_kostum_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558" y="445362"/>
            <a:ext cx="4431923" cy="291152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news2world.net/upload/11-14785069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7060" y="134049"/>
            <a:ext cx="7143750" cy="40195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im0-tub-ru.yandex.net/i?id=1441d45e37b4c1b9757db85292f2b0c2-l&amp;n=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571" y="3650361"/>
            <a:ext cx="4013469" cy="267698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www.conservapedia.com/images/thumb/e/e3/Cuban_people.jpg/520px-Cuban_peop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7060" y="3524250"/>
            <a:ext cx="49530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5873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tranio.travel/wp-content/uploads/2013/10/8-%D0%9F%D0%BE%D0%B9%D0%BC%D0%B0%D1%82%D1%8C-%D1%80%D0%B8%D1%82%D0%BC-%D1%80%D1%83%D0%BC%D0%B1%D1%8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5" y="0"/>
            <a:ext cx="3982473" cy="32735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upload.wikimedia.org/wikipedia/commons/9/9a/Candombe1870-Urugua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7854" y="-1"/>
            <a:ext cx="3292698" cy="337219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cubanfoodmarket.com/mm5/graphics/00000001/Cuba-map-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3568724"/>
            <a:ext cx="3982473" cy="298685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ic.pics.livejournal.com/hemiechinus/13541897/127427/127427_origin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1848" y="-112558"/>
            <a:ext cx="3078051" cy="347083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kp.by/share/i/12/6184727/wr-720.sh-1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0175" y="3863450"/>
            <a:ext cx="3653307" cy="281202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n1s1.parents.ru/9f/72/ab/9f72ab79581add9b63db7a2d08cc240a/700x466_0xd42ee42d_10201558161435877168.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1696" y="3863450"/>
            <a:ext cx="3320096" cy="2795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2079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im2-tub-ru.yandex.net/i?id=824e10f7a0d978f0eb36435aefe358f0-l&amp;n=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98" y="270379"/>
            <a:ext cx="3096162" cy="44767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37921" y="459269"/>
            <a:ext cx="2386739" cy="369332"/>
          </a:xfrm>
          <a:prstGeom prst="rect">
            <a:avLst/>
          </a:prstGeom>
          <a:noFill/>
        </p:spPr>
        <p:txBody>
          <a:bodyPr wrap="square" rtlCol="0">
            <a:spAutoFit/>
          </a:bodyPr>
          <a:lstStyle/>
          <a:p>
            <a:r>
              <a:rPr lang="ru-RU" dirty="0" err="1" smtClean="0"/>
              <a:t>Г.Тринидат</a:t>
            </a:r>
            <a:endParaRPr lang="ru-RU" dirty="0"/>
          </a:p>
        </p:txBody>
      </p:sp>
      <p:pic>
        <p:nvPicPr>
          <p:cNvPr id="4100" name="Picture 4" descr="http://i.ytimg.com/vi/qlqjuPBsjMQ/hq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t="11455" b="10423"/>
          <a:stretch/>
        </p:blipFill>
        <p:spPr bwMode="auto">
          <a:xfrm>
            <a:off x="5087155" y="3618964"/>
            <a:ext cx="5473521" cy="267880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img7.arrivo.ru/cfcd/f4/180/1/dolina-vinales-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3738" y="-270456"/>
            <a:ext cx="5607542" cy="3429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49871" y="242953"/>
            <a:ext cx="2696705" cy="369332"/>
          </a:xfrm>
          <a:prstGeom prst="rect">
            <a:avLst/>
          </a:prstGeom>
          <a:noFill/>
        </p:spPr>
        <p:txBody>
          <a:bodyPr wrap="square" rtlCol="0">
            <a:spAutoFit/>
          </a:bodyPr>
          <a:lstStyle/>
          <a:p>
            <a:r>
              <a:rPr lang="ru-RU" dirty="0" smtClean="0"/>
              <a:t>Долина </a:t>
            </a:r>
            <a:r>
              <a:rPr lang="ru-RU" dirty="0" err="1" smtClean="0"/>
              <a:t>Виньялис</a:t>
            </a:r>
            <a:endParaRPr lang="ru-RU" dirty="0"/>
          </a:p>
        </p:txBody>
      </p:sp>
    </p:spTree>
    <p:extLst>
      <p:ext uri="{BB962C8B-B14F-4D97-AF65-F5344CB8AC3E}">
        <p14:creationId xmlns:p14="http://schemas.microsoft.com/office/powerpoint/2010/main" val="1459716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hostmypics.com/images/2015/04/08/b16b5b1ec39c6f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940" y="179199"/>
            <a:ext cx="3704094" cy="208355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rimatravel.info/wp-content/uploads/2014/02/cuba-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5467" y="288575"/>
            <a:ext cx="3862413" cy="247101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ghidtur.portfolio.a-plus.md/files/photos/619/photos_cuba_04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2027" y="365085"/>
            <a:ext cx="3020761" cy="2795588"/>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mykartinka.ru/_ph/2/136180404.jpg?148727607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3573" y="3170148"/>
            <a:ext cx="2546200" cy="2651103"/>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wambl.ru/wp-content/uploads/2016/03/%D0%BA%D1%83%D0%B1%D0%B010-816x295.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6670" y="4066789"/>
            <a:ext cx="3746118" cy="1617395"/>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ttp://i.vvaleritur.ru/u/00/4080d6f49911e2ae3e0c01826c674f/-/1250622355_pinar-del-rio.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940" y="2477613"/>
            <a:ext cx="3702137" cy="1366120"/>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http://i3.wallpaperscraft.com/image/kuba_poberezhe_vysota_vecher_okean_palmy_ogni_46222_2560x160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4506" y="4066790"/>
            <a:ext cx="4290960" cy="268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824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pics.nashgorod.ru/countr/txtfotos/767398261f27d204ae720e4f289fd09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14" y="199513"/>
            <a:ext cx="3200415" cy="32956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mg-fotki.yandex.ru/get/4608/33567791.68/0_99080_fd67e301_X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9121" y="199513"/>
            <a:ext cx="3791103" cy="235899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jomfrureiser.no/upload/images/Cuba/m_Afro%20Cuban%20dance%20group%20CUB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4574" y="2652391"/>
            <a:ext cx="2831504" cy="40671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shkolatantsev.ru/obzory/images/NqRRIyt8382mNST69W1YKcQSc00lG6ij.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514" y="3674983"/>
            <a:ext cx="3788550" cy="290203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tatic01.nyt.com/images/2011/02/09/arts/FESTIVAL/FESTIVAL-articleLarg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2652" y="199512"/>
            <a:ext cx="2645009" cy="191486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im3-tub-ru.yandex.net/i?id=fc55adcba5272aec58947df2c38f946e-l&amp;n=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8050" y="3152172"/>
            <a:ext cx="2437133" cy="245034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im2-tub-ru.yandex.net/i?id=2be87cf371cd97940c6db951387d79cf-l&amp;n=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65155" y="3152172"/>
            <a:ext cx="1636087" cy="3281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5383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Апрельские открытия 2016-2017\Куба\фото\DSC0088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285" y="2060620"/>
            <a:ext cx="6135553" cy="345797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user\Desktop\Апрельские открытия 2016-2017\Куба\фото\DSC005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5569" y="116464"/>
            <a:ext cx="5369055" cy="30259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user\Desktop\Апрельские открытия 2016-2017\Куба\фото\DSC015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1103" y="3546924"/>
            <a:ext cx="5017985" cy="2828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2876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Desktop\Апрельские открытия 2016-2017\Куба\фото\IMAG02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038" y="664263"/>
            <a:ext cx="3878807" cy="515054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user\Desktop\Апрельские открытия 2016-2017\Куба\фото\DSC093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54" y="292015"/>
            <a:ext cx="5229842" cy="294752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user\Desktop\Апрельские открытия 2016-2017\Куба\фото\DSC0467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3842" y="3599646"/>
            <a:ext cx="3812147" cy="285911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user\Desktop\Апрельские открытия 2016-2017\Куба\фото\DSC013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6303" y="3905519"/>
            <a:ext cx="3987539" cy="2247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742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im2-tub-ru.yandex.net/i?id=27d787e79d4de6cbb4d915116a6697da-l&amp;n=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55226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7530167" y="520134"/>
            <a:ext cx="4588933" cy="5447645"/>
          </a:xfrm>
          <a:prstGeom prst="rect">
            <a:avLst/>
          </a:prstGeom>
        </p:spPr>
        <p:txBody>
          <a:bodyPr wrap="square">
            <a:spAutoFit/>
          </a:bodyPr>
          <a:lstStyle/>
          <a:p>
            <a:pPr algn="ctr"/>
            <a:r>
              <a:rPr lang="ru-RU" sz="3600" b="1" dirty="0">
                <a:solidFill>
                  <a:srgbClr val="0070C0"/>
                </a:solidFill>
                <a:latin typeface="Times New Roman" panose="02020603050405020304" pitchFamily="18" charset="0"/>
                <a:cs typeface="Times New Roman" panose="02020603050405020304" pitchFamily="18" charset="0"/>
              </a:rPr>
              <a:t>Куба</a:t>
            </a:r>
            <a:r>
              <a:rPr lang="ru-RU" sz="2400" dirty="0">
                <a:latin typeface="Times New Roman" panose="02020603050405020304" pitchFamily="18" charset="0"/>
                <a:cs typeface="Times New Roman" panose="02020603050405020304" pitchFamily="18" charset="0"/>
              </a:rPr>
              <a:t> – многонациональная страна, расположенная в Карибском море. </a:t>
            </a:r>
            <a:endParaRPr lang="ru-RU" sz="2400" dirty="0" smtClean="0">
              <a:latin typeface="Times New Roman" panose="02020603050405020304" pitchFamily="18" charset="0"/>
              <a:cs typeface="Times New Roman" panose="02020603050405020304" pitchFamily="18" charset="0"/>
            </a:endParaRPr>
          </a:p>
          <a:p>
            <a:pPr algn="ct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Э</a:t>
            </a:r>
            <a:r>
              <a:rPr lang="ru-RU" sz="2400" dirty="0" smtClean="0">
                <a:latin typeface="Times New Roman" panose="02020603050405020304" pitchFamily="18" charset="0"/>
                <a:cs typeface="Times New Roman" panose="02020603050405020304" pitchFamily="18" charset="0"/>
              </a:rPr>
              <a:t>то </a:t>
            </a:r>
            <a:r>
              <a:rPr lang="ru-RU" sz="2400" dirty="0">
                <a:latin typeface="Times New Roman" panose="02020603050405020304" pitchFamily="18" charset="0"/>
                <a:cs typeface="Times New Roman" panose="02020603050405020304" pitchFamily="18" charset="0"/>
              </a:rPr>
              <a:t>красивейшие солнечные пляжи с лазурным океаном, богатая и разнообразная природа, удивительные по красоте коралловые </a:t>
            </a:r>
            <a:r>
              <a:rPr lang="ru-RU" sz="2400" dirty="0" smtClean="0">
                <a:latin typeface="Times New Roman" panose="02020603050405020304" pitchFamily="18" charset="0"/>
                <a:cs typeface="Times New Roman" panose="02020603050405020304" pitchFamily="18" charset="0"/>
              </a:rPr>
              <a:t>рифы, нескончаемая </a:t>
            </a:r>
            <a:r>
              <a:rPr lang="ru-RU" sz="2400" dirty="0">
                <a:latin typeface="Times New Roman" panose="02020603050405020304" pitchFamily="18" charset="0"/>
                <a:cs typeface="Times New Roman" panose="02020603050405020304" pitchFamily="18" charset="0"/>
              </a:rPr>
              <a:t>мозаика ритмов зажигательных танцев и колоритной музыки, яркий калейдоскоп красок, многолюдные, фееричные карнавалы и спокойное дружелюбие местных жителей</a:t>
            </a:r>
            <a:r>
              <a:rPr lang="ru-RU" dirty="0"/>
              <a:t>.</a:t>
            </a:r>
          </a:p>
        </p:txBody>
      </p:sp>
      <p:pic>
        <p:nvPicPr>
          <p:cNvPr id="3" name="Рисунок 2" descr="C:\Users\ion\Downloads\1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777" y="2438400"/>
            <a:ext cx="1419930" cy="1388533"/>
          </a:xfrm>
          <a:prstGeom prst="rect">
            <a:avLst/>
          </a:prstGeom>
          <a:noFill/>
          <a:ln>
            <a:noFill/>
          </a:ln>
        </p:spPr>
      </p:pic>
      <p:pic>
        <p:nvPicPr>
          <p:cNvPr id="1026" name="Picture 2" descr="http://cdn-st1.rtr-vesti.ru/p/xw_104004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7332" y="1412318"/>
            <a:ext cx="1486002" cy="844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3742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pirates-game.narod.ru/Samples/map66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6373" y="461531"/>
            <a:ext cx="3840110" cy="207715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time4mylife.ru/thumb/1r6vv-8LN5M_480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8087" y="461531"/>
            <a:ext cx="4572000" cy="520517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271648" y="3164681"/>
            <a:ext cx="6096000" cy="369332"/>
          </a:xfrm>
          <a:prstGeom prst="rect">
            <a:avLst/>
          </a:prstGeom>
        </p:spPr>
        <p:txBody>
          <a:bodyPr>
            <a:spAutoFit/>
          </a:bodyPr>
          <a:lstStyle/>
          <a:p>
            <a:r>
              <a:rPr lang="ru-RU" dirty="0"/>
              <a:t> </a:t>
            </a:r>
          </a:p>
        </p:txBody>
      </p:sp>
      <p:sp>
        <p:nvSpPr>
          <p:cNvPr id="3" name="Прямоугольник 2"/>
          <p:cNvSpPr/>
          <p:nvPr/>
        </p:nvSpPr>
        <p:spPr>
          <a:xfrm>
            <a:off x="267874" y="2652694"/>
            <a:ext cx="6096000" cy="3970318"/>
          </a:xfrm>
          <a:prstGeom prst="rect">
            <a:avLst/>
          </a:prstGeom>
        </p:spPr>
        <p:txBody>
          <a:bodyPr>
            <a:spAutoFit/>
          </a:bodyPr>
          <a:lstStyle/>
          <a:p>
            <a:r>
              <a:rPr lang="ru-RU" dirty="0"/>
              <a:t>Для поверхности Кубы характерны низменности, расположенные на известняковых отложениях третичного периода. В юго-западной части Кубы рельеф меняется: вдоль побережья тянется горный хребет </a:t>
            </a:r>
            <a:r>
              <a:rPr lang="ru-RU" dirty="0" err="1"/>
              <a:t>Сьерр-Маэстра</a:t>
            </a:r>
            <a:r>
              <a:rPr lang="ru-RU" dirty="0"/>
              <a:t>, состоящий из масс вулканического происхождения. Здесь же находится самая высокая точка острова - пик </a:t>
            </a:r>
            <a:r>
              <a:rPr lang="ru-RU" dirty="0" err="1"/>
              <a:t>Туркино</a:t>
            </a:r>
            <a:r>
              <a:rPr lang="ru-RU" dirty="0"/>
              <a:t> (1974 м над уровнем моря). В районе п-ова </a:t>
            </a:r>
            <a:r>
              <a:rPr lang="ru-RU" dirty="0" err="1"/>
              <a:t>Сапата</a:t>
            </a:r>
            <a:r>
              <a:rPr lang="ru-RU" dirty="0"/>
              <a:t> расположены обширные болотистые низины. Важным элементом побережья являются коралловые рифы, атоллы и многочисленные мелкие острова. По протяженности кубинские рифы занимают третье место в мире. На острове Куба преобладают живописные известняковые низины, и лишь небольшие территории на юго-западе, северо-западе и в центральной части острова занимают горные массивы.</a:t>
            </a:r>
          </a:p>
        </p:txBody>
      </p:sp>
    </p:spTree>
    <p:extLst>
      <p:ext uri="{BB962C8B-B14F-4D97-AF65-F5344CB8AC3E}">
        <p14:creationId xmlns:p14="http://schemas.microsoft.com/office/powerpoint/2010/main" val="4366651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1810" y="0"/>
            <a:ext cx="6096000" cy="3139321"/>
          </a:xfrm>
          <a:prstGeom prst="rect">
            <a:avLst/>
          </a:prstGeom>
        </p:spPr>
        <p:txBody>
          <a:bodyPr>
            <a:spAutoFit/>
          </a:bodyPr>
          <a:lstStyle/>
          <a:p>
            <a:r>
              <a:rPr lang="ru-RU" dirty="0"/>
              <a:t>Герб Национальный герб представляет остров. Он оформлен, как кожаный щит, и разделено на три секции. В его горизонтальной верхней части есть золотой ключ между двумя горами, солнце, восходящее над морем — который отображает в символической форме положение Кубы в Заливе — Куба ключ к Мексиканскому заливу, между двумя Америками. Синие и белые полосы внизу слева, представляют островное положение государства в колониальный период. Правая сторона, кубинский ландшафт, королевская пальма — символ несгибаемого характера кубинских людей.</a:t>
            </a:r>
          </a:p>
        </p:txBody>
      </p:sp>
      <p:sp>
        <p:nvSpPr>
          <p:cNvPr id="3" name="Прямоугольник 2"/>
          <p:cNvSpPr/>
          <p:nvPr/>
        </p:nvSpPr>
        <p:spPr>
          <a:xfrm>
            <a:off x="6307810" y="92332"/>
            <a:ext cx="5656882" cy="1754326"/>
          </a:xfrm>
          <a:prstGeom prst="rect">
            <a:avLst/>
          </a:prstGeom>
        </p:spPr>
        <p:txBody>
          <a:bodyPr wrap="square">
            <a:spAutoFit/>
          </a:bodyPr>
          <a:lstStyle/>
          <a:p>
            <a:r>
              <a:rPr lang="ru-RU" dirty="0"/>
              <a:t>Флаг Треугольник — символ свободы, равенства и братства, а три синих полосы олицетворяют три части, на которые разделили Кубу испанцы. Белый цвет символизирует чистоту устремлений революционеров и справедливость, красный — кровь, пролитую в борьбе за независимость.</a:t>
            </a:r>
          </a:p>
        </p:txBody>
      </p:sp>
      <p:sp>
        <p:nvSpPr>
          <p:cNvPr id="4" name="Прямоугольник 3"/>
          <p:cNvSpPr/>
          <p:nvPr/>
        </p:nvSpPr>
        <p:spPr>
          <a:xfrm>
            <a:off x="6096000" y="1846658"/>
            <a:ext cx="6096000" cy="2862322"/>
          </a:xfrm>
          <a:prstGeom prst="rect">
            <a:avLst/>
          </a:prstGeom>
        </p:spPr>
        <p:txBody>
          <a:bodyPr>
            <a:spAutoFit/>
          </a:bodyPr>
          <a:lstStyle/>
          <a:p>
            <a:r>
              <a:rPr lang="ru-RU" dirty="0"/>
              <a:t>Климатические условия и ресурсы Кубы определяются, прежде всего, положением территории непосредственно к югу от тропика, среди акватории Атлантического океана, а так же прохождением вблизи острова теплых течений, образующих Гольфстрим. Куба обладает огромными термическими ресурсами солнечного тепла. Средние месячные температуры на равнинах всегда высокие: в январе 22.5 , в августе 27.8 . Но колебания крайних температур довольно значительны. Средняя максимальная температура на равнинах превышает 30 .</a:t>
            </a:r>
          </a:p>
        </p:txBody>
      </p:sp>
    </p:spTree>
    <p:extLst>
      <p:ext uri="{BB962C8B-B14F-4D97-AF65-F5344CB8AC3E}">
        <p14:creationId xmlns:p14="http://schemas.microsoft.com/office/powerpoint/2010/main" val="3492414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91673" y="397691"/>
            <a:ext cx="10328857" cy="1200329"/>
          </a:xfrm>
          <a:prstGeom prst="rect">
            <a:avLst/>
          </a:prstGeom>
        </p:spPr>
        <p:txBody>
          <a:bodyPr wrap="square">
            <a:spAutoFit/>
          </a:bodyPr>
          <a:lstStyle/>
          <a:p>
            <a:r>
              <a:rPr lang="ru-RU" dirty="0"/>
              <a:t>Традиции народного кубинского танца легли в основу большой и популярной категории современной хореографии «</a:t>
            </a:r>
            <a:r>
              <a:rPr lang="ru-RU" dirty="0" err="1"/>
              <a:t>латино</a:t>
            </a:r>
            <a:r>
              <a:rPr lang="ru-RU" dirty="0"/>
              <a:t>». Четкие ритмы, зажигательная музыка, яркие эмоции – все это объединяет ча-ча-ча, </a:t>
            </a:r>
            <a:r>
              <a:rPr lang="ru-RU" dirty="0" err="1"/>
              <a:t>сальсу</a:t>
            </a:r>
            <a:r>
              <a:rPr lang="ru-RU" dirty="0"/>
              <a:t>, мамбо, танго и многие другие латиноамериканские мотивы.</a:t>
            </a:r>
          </a:p>
          <a:p>
            <a:endParaRPr lang="ru-RU" dirty="0"/>
          </a:p>
        </p:txBody>
      </p:sp>
      <p:pic>
        <p:nvPicPr>
          <p:cNvPr id="2050" name="Picture 2" descr="https://upload.wikimedia.org/wikipedia/commons/9/9a/Candombe1870-Urugua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2282" y="3679960"/>
            <a:ext cx="4713668" cy="28195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365mag.ru/wp-content/uploads/2014/12/45dab79b024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983" y="1748936"/>
            <a:ext cx="3849755" cy="506703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nakerosine.ru/%D0%A4%D0%BE%D1%82%D0%BE/%D0%94%D0%B8%20%D0%94%D0%B6%D0%B5%D0%B8%20%D0%B8%20%D0%98%D1%81%D0%BF%D0%BE%D0%BB%D0%BD%D0%B8%D1%82%D0%B5%D0%BB%D0%B8/%D0%90%D1%80%D1%85%D0%B8%D0%B2%20%E2%84%962/005%20Latin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8946" y="1468191"/>
            <a:ext cx="4439893" cy="24992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beregirodinu.com/wp-content/uploads/2014/06/salsa_music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7260" y="1755909"/>
            <a:ext cx="5762625" cy="38481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im3-tub-ru.yandex.net/i?id=fc55adcba5272aec58947df2c38f946e-l&amp;n=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02" y="-532664"/>
            <a:ext cx="6381750" cy="5276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398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restoran.ua/storage/images/restoran/kiev/news/nezabarom/2011-02-09-arbekina/9-fevralya-vecher-zhivoj-latinoamerikanskoj-muzyki-v-eko-kafe-arbekina/777192-1-rus-RU/9-fevralya-Vecher-zhivoj-latinoamerikanskoj-muzyki-v-eko-kafe-Arbekina_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8365" y="134155"/>
            <a:ext cx="3139717" cy="30679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kurier.hu/files/image/AfroCubi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282" y="798160"/>
            <a:ext cx="3810000" cy="253841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217333" y="3581316"/>
            <a:ext cx="6096000" cy="2800767"/>
          </a:xfrm>
          <a:prstGeom prst="rect">
            <a:avLst/>
          </a:prstGeom>
        </p:spPr>
        <p:txBody>
          <a:bodyPr>
            <a:spAutoFit/>
          </a:bodyPr>
          <a:lstStyle/>
          <a:p>
            <a:r>
              <a:rPr lang="ru-RU" sz="3200" b="1" dirty="0" smtClean="0">
                <a:solidFill>
                  <a:srgbClr val="002060"/>
                </a:solidFill>
                <a:latin typeface="Times New Roman" panose="02020603050405020304" pitchFamily="18" charset="0"/>
                <a:cs typeface="Times New Roman" panose="02020603050405020304" pitchFamily="18" charset="0"/>
              </a:rPr>
              <a:t>Заключение</a:t>
            </a:r>
            <a:endParaRPr lang="ru-RU" sz="3200" b="1" dirty="0">
              <a:solidFill>
                <a:srgbClr val="002060"/>
              </a:solidFill>
              <a:latin typeface="Times New Roman" panose="02020603050405020304" pitchFamily="18" charset="0"/>
              <a:cs typeface="Times New Roman" panose="02020603050405020304" pitchFamily="18" charset="0"/>
            </a:endParaRPr>
          </a:p>
          <a:p>
            <a:r>
              <a:rPr lang="ru-RU" dirty="0"/>
              <a:t>Танцы, являясь для кубинцев их сущностью и оригинальным народным способом самовыражения, имеют сейчас статус мирового культурного наследия.</a:t>
            </a:r>
          </a:p>
          <a:p>
            <a:r>
              <a:rPr lang="ru-RU" dirty="0"/>
              <a:t>Для кубинцев очень важно возрождать любовь молодежи к национальному танцу, чувство гордости к родной культуре, желание узнать ее историю и вернуть в народ восхищение его танцевальными возможностями, почувствовать истинное единство нации.  </a:t>
            </a:r>
          </a:p>
        </p:txBody>
      </p:sp>
    </p:spTree>
    <p:extLst>
      <p:ext uri="{BB962C8B-B14F-4D97-AF65-F5344CB8AC3E}">
        <p14:creationId xmlns:p14="http://schemas.microsoft.com/office/powerpoint/2010/main" val="30906396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73437" y="335846"/>
            <a:ext cx="8570563" cy="4524315"/>
          </a:xfrm>
          <a:prstGeom prst="rect">
            <a:avLst/>
          </a:prstGeom>
        </p:spPr>
        <p:txBody>
          <a:bodyPr wrap="square">
            <a:spAutoFit/>
          </a:bodyPr>
          <a:lstStyle/>
          <a:p>
            <a:r>
              <a:rPr lang="ru-RU" dirty="0"/>
              <a:t>К 1537 году на острове осталось всего около 5 тыс. индейцев, очень скоро практически все коренные жители были уничтожены (либо умерли от непосильной работы), а для тяжелой работы испанцы привезли африканцев-рабов. Рабство на острове было отменено только в 1886 году.</a:t>
            </a:r>
          </a:p>
          <a:p>
            <a:r>
              <a:rPr lang="ru-RU" dirty="0"/>
              <a:t>История Кубы похожа на историю других колоний Вест-Индии: поиски драгоценных металлов и драгоценных камней, истребление коренного населения (индейцев), завоз негров-рабов из Африки, раздоры между правителями Кубы, широкое распространение всевозможных тропических болезней, разорительные пиратские набеги на поселения. В 1596 году Куба получила статус генерал-</a:t>
            </a:r>
            <a:r>
              <a:rPr lang="ru-RU" dirty="0" err="1"/>
              <a:t>капитанства</a:t>
            </a:r>
            <a:r>
              <a:rPr lang="ru-RU" dirty="0"/>
              <a:t> в составе Испанского государства.</a:t>
            </a:r>
          </a:p>
          <a:p>
            <a:r>
              <a:rPr lang="ru-RU" dirty="0"/>
              <a:t>Численность белого населения Кубы быстро росло в результате иммиграции из Испании и некоторых других стран. В 1670 году произошло переселение большого количества испанских колонистов с Ямайки, когда последняя стала британским владением. В первой половине XIX века произошло переселение на Кубу испанцев с Санто-Доминго, когда часть этого острова, ранее принадлежавшая Испании, отошла к Франции.</a:t>
            </a:r>
          </a:p>
        </p:txBody>
      </p:sp>
    </p:spTree>
    <p:extLst>
      <p:ext uri="{BB962C8B-B14F-4D97-AF65-F5344CB8AC3E}">
        <p14:creationId xmlns:p14="http://schemas.microsoft.com/office/powerpoint/2010/main" val="24417285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6096000" cy="6186309"/>
          </a:xfrm>
          <a:prstGeom prst="rect">
            <a:avLst/>
          </a:prstGeom>
        </p:spPr>
        <p:txBody>
          <a:bodyPr>
            <a:spAutoFit/>
          </a:bodyPr>
          <a:lstStyle/>
          <a:p>
            <a:r>
              <a:rPr lang="ru-RU" dirty="0"/>
              <a:t>История Кубы Заселение Кубы началось в четвертом тысячелетии до нашей эры. По-видимому, первые жители острова перебрались туда из Южной и Центральной Америки. Индейцы знали земледелие, выращивали кукурузу и другие продовольственные культуры, охотились на птиц, грызунов, добывали черепах и рыбу. К моменту испанского завоевания Кубы в начале 16-го века основная масса индейцев проживала в условиях разложения первобытнообщинного строя. 28 октября 1492-го года первая экспедиция Колумба, отправившаяся на поиски богатых заокеанских земель и положившая начало эпохи Великих географических открытий, достигла Северо-восточного побережья Кубы. В тот же день он записал в дневнике, что прекраснее этого острова еще не видели глаза человека. В 1510-ом году началась испанская колонизация Кубы. К 1514-му году испанцы основали семь городов от первой столицы </a:t>
            </a:r>
            <a:r>
              <a:rPr lang="ru-RU" dirty="0" err="1"/>
              <a:t>Баракоа</a:t>
            </a:r>
            <a:r>
              <a:rPr lang="ru-RU" dirty="0"/>
              <a:t> на крайнем востоке до Гаваны. Позже все они, кроме </a:t>
            </a:r>
            <a:r>
              <a:rPr lang="ru-RU" dirty="0" err="1"/>
              <a:t>Баракоа</a:t>
            </a:r>
            <a:r>
              <a:rPr lang="ru-RU" dirty="0"/>
              <a:t>, сменили местоположение. Колонизация острова сопровождалось почти полным уничтожением индейцев. Они оказывали героическое сопротивление испанцам под руководством своих вождей – </a:t>
            </a:r>
            <a:r>
              <a:rPr lang="ru-RU" dirty="0" err="1"/>
              <a:t>Атуэя</a:t>
            </a:r>
            <a:r>
              <a:rPr lang="ru-RU" dirty="0"/>
              <a:t> и </a:t>
            </a:r>
            <a:r>
              <a:rPr lang="ru-RU" dirty="0" err="1"/>
              <a:t>Гуамы</a:t>
            </a:r>
            <a:r>
              <a:rPr lang="ru-RU" dirty="0"/>
              <a:t>.</a:t>
            </a:r>
          </a:p>
        </p:txBody>
      </p:sp>
      <p:sp>
        <p:nvSpPr>
          <p:cNvPr id="3" name="Прямоугольник 2"/>
          <p:cNvSpPr/>
          <p:nvPr/>
        </p:nvSpPr>
        <p:spPr>
          <a:xfrm>
            <a:off x="6096000" y="268926"/>
            <a:ext cx="6096000" cy="4801314"/>
          </a:xfrm>
          <a:prstGeom prst="rect">
            <a:avLst/>
          </a:prstGeom>
        </p:spPr>
        <p:txBody>
          <a:bodyPr>
            <a:spAutoFit/>
          </a:bodyPr>
          <a:lstStyle/>
          <a:p>
            <a:r>
              <a:rPr lang="ru-RU" dirty="0"/>
              <a:t>Подавленная революция В жизни каждой страны есть несколько имен и дат, с которыми связаны наиболее славные страницы истории. Одна из таких вех Кубинской истории – День 10-ое октября 1868-го года, когда патриот Карлос </a:t>
            </a:r>
            <a:r>
              <a:rPr lang="ru-RU" dirty="0" err="1"/>
              <a:t>Мануэль</a:t>
            </a:r>
            <a:r>
              <a:rPr lang="ru-RU" dirty="0"/>
              <a:t> Де </a:t>
            </a:r>
            <a:r>
              <a:rPr lang="ru-RU" dirty="0" err="1"/>
              <a:t>Сеспедес</a:t>
            </a:r>
            <a:r>
              <a:rPr lang="ru-RU" dirty="0"/>
              <a:t>, поднял всех соотечественников на восстание против господства Испании. Десять лет, с 1868 по 1878 год, кубинские повстанцы вели борьбу с испанцами под лозунгом «Независимость или смерть!». 10 апреля 1869-го года была принята первая Конституция Кубы. Она провозгласила свободу рабов-негров. Многие тысячи негров стали повстанцами. Но Куба не смогла победить. Среди причин поражения оказались непоследовательность руководителей, разнородность состава восставших и разобщенность различных районов страны. К тому же у испанцев численность войск была примерно в 20 раз больше, чем у повстанцев.</a:t>
            </a:r>
          </a:p>
        </p:txBody>
      </p:sp>
    </p:spTree>
    <p:extLst>
      <p:ext uri="{BB962C8B-B14F-4D97-AF65-F5344CB8AC3E}">
        <p14:creationId xmlns:p14="http://schemas.microsoft.com/office/powerpoint/2010/main" val="38834996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6096000" cy="3416320"/>
          </a:xfrm>
          <a:prstGeom prst="rect">
            <a:avLst/>
          </a:prstGeom>
        </p:spPr>
        <p:txBody>
          <a:bodyPr>
            <a:spAutoFit/>
          </a:bodyPr>
          <a:lstStyle/>
          <a:p>
            <a:r>
              <a:rPr lang="ru-RU" dirty="0"/>
              <a:t> Конец испанскому господству Кубинские патриоты не прекращали борьбу за независимость. Идеологам, организаторам и вдохновителям этой борьбы стал Хосе Марти. В 1892-ом году им была создана первая революционная партия. В апреле 1895-го на Кубе высадились отряды Хосе Марти развернувшие активные боевые операции. 19 мая в бою с испанцами Хосе погиб. Но борьба продолжалась, охватывая все новые районы страны. 16 сентября 1895-го года повстанцы провозгласили создание Кубинской Республики и отделения её от Испании. Война 1895-1898гг была тяжелым испытанием для кубинского народа.</a:t>
            </a:r>
          </a:p>
        </p:txBody>
      </p:sp>
      <p:sp>
        <p:nvSpPr>
          <p:cNvPr id="3" name="Прямоугольник 2"/>
          <p:cNvSpPr/>
          <p:nvPr/>
        </p:nvSpPr>
        <p:spPr>
          <a:xfrm>
            <a:off x="6096000" y="267941"/>
            <a:ext cx="6096000" cy="4524315"/>
          </a:xfrm>
          <a:prstGeom prst="rect">
            <a:avLst/>
          </a:prstGeom>
        </p:spPr>
        <p:txBody>
          <a:bodyPr>
            <a:spAutoFit/>
          </a:bodyPr>
          <a:lstStyle/>
          <a:p>
            <a:r>
              <a:rPr lang="ru-RU" dirty="0"/>
              <a:t>В результате государственного переворота 10 марта 1952 года к власти на Кубе пришёл </a:t>
            </a:r>
            <a:r>
              <a:rPr lang="ru-RU" dirty="0" err="1"/>
              <a:t>Фульхенсио</a:t>
            </a:r>
            <a:r>
              <a:rPr lang="ru-RU" dirty="0"/>
              <a:t> Батиста, который установил в стране военно-полицейскую диктатуру. Переворот вызвал недовольство в среде прогрессивно настроенной молодёжи, наиболее радикальную группу которой возглавил молодой адвокат и начинающий политический деятель Фидель Кастро Рус. 26 июля 1953 группа повстанцев, рассчитывая на поддержку широких масс, во главе с Фиделем Кастро выступила на штурм укрепленной казармы </a:t>
            </a:r>
            <a:r>
              <a:rPr lang="ru-RU" dirty="0" err="1"/>
              <a:t>Монкада</a:t>
            </a:r>
            <a:r>
              <a:rPr lang="ru-RU" dirty="0"/>
              <a:t> в Сантьяго-де-Куба. После двухчасового сражения отряд повстанцев потерпел поражение, многие революционеры были убиты, остальные преданы суду. Хотя все подсудимые получили длительные сроки заключения (Фидель Кастро был приговорен к 15 годам), под давлением общественности Батисте пришлось вскоре амнистировать повстанцев.</a:t>
            </a:r>
          </a:p>
        </p:txBody>
      </p:sp>
      <p:sp>
        <p:nvSpPr>
          <p:cNvPr id="4" name="Прямоугольник 3"/>
          <p:cNvSpPr/>
          <p:nvPr/>
        </p:nvSpPr>
        <p:spPr>
          <a:xfrm>
            <a:off x="6096000" y="4792256"/>
            <a:ext cx="6096000" cy="1754326"/>
          </a:xfrm>
          <a:prstGeom prst="rect">
            <a:avLst/>
          </a:prstGeom>
        </p:spPr>
        <p:txBody>
          <a:bodyPr>
            <a:spAutoFit/>
          </a:bodyPr>
          <a:lstStyle/>
          <a:p>
            <a:r>
              <a:rPr lang="ru-RU" dirty="0"/>
              <a:t>M - 26 Братья Кастро эмигрировали в Мексику, где они не оставили планов по свержению диктатуры Батиста и начали создавать организацию для будущего революционного выступления, известную как М-26. В Мексике, к тому времени произошла встреча Кастро и Эрнесто Гевары, который вступил в ряды М-26. Флаг «Движения 26 июля»</a:t>
            </a:r>
          </a:p>
        </p:txBody>
      </p:sp>
      <p:sp>
        <p:nvSpPr>
          <p:cNvPr id="5" name="Прямоугольник 4"/>
          <p:cNvSpPr/>
          <p:nvPr/>
        </p:nvSpPr>
        <p:spPr>
          <a:xfrm>
            <a:off x="0" y="3346578"/>
            <a:ext cx="6096000" cy="3416320"/>
          </a:xfrm>
          <a:prstGeom prst="rect">
            <a:avLst/>
          </a:prstGeom>
        </p:spPr>
        <p:txBody>
          <a:bodyPr>
            <a:spAutoFit/>
          </a:bodyPr>
          <a:lstStyle/>
          <a:p>
            <a:r>
              <a:rPr lang="ru-RU" dirty="0"/>
              <a:t>Летом 1958 года стратегическая инициатива перешла на сторону революционеров. К осени под контролем повстанцев практически целиком были поставлены провинции </a:t>
            </a:r>
            <a:r>
              <a:rPr lang="ru-RU" dirty="0" err="1"/>
              <a:t>Орьенте</a:t>
            </a:r>
            <a:r>
              <a:rPr lang="ru-RU" dirty="0"/>
              <a:t> и Лас - </a:t>
            </a:r>
            <a:r>
              <a:rPr lang="ru-RU" dirty="0" err="1"/>
              <a:t>Вильяс</a:t>
            </a:r>
            <a:r>
              <a:rPr lang="ru-RU" dirty="0"/>
              <a:t>. 1 января 1959 года повстанческие войска вошли в Сантьяго, одновременно на западе повстанцы во главе с Че Геварой овладели городом Санта-Клара. Хотя ситуация ещё не представлялась катастрофической для режима, в тот же день Батиста покинул остров, после чего оставленная им администрация фактически прекратила своё существование. 2 января отряды повстанцев вступили в Гавану, 6 января в столицу торжественно прибыл Фидель Кастро.</a:t>
            </a:r>
          </a:p>
        </p:txBody>
      </p:sp>
    </p:spTree>
    <p:extLst>
      <p:ext uri="{BB962C8B-B14F-4D97-AF65-F5344CB8AC3E}">
        <p14:creationId xmlns:p14="http://schemas.microsoft.com/office/powerpoint/2010/main" val="2580069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30048"/>
            <a:ext cx="6096000" cy="2585323"/>
          </a:xfrm>
          <a:prstGeom prst="rect">
            <a:avLst/>
          </a:prstGeom>
        </p:spPr>
        <p:txBody>
          <a:bodyPr>
            <a:spAutoFit/>
          </a:bodyPr>
          <a:lstStyle/>
          <a:p>
            <a:r>
              <a:rPr lang="ru-RU" dirty="0"/>
              <a:t>Кубинская революция уже на своем начальном этапе полностью восстановила национальный суверенитет, разрушила буржуазный государственный аппарат, ликвидировала всесилие монополий США и режим эксплуатации трудящихся города и деревни. В 1959 – 1960 годах на Кубе были осуществлены национализация промышленности, транспорта, банков, торговли, а так же приняты меры по ликвидации безработицы, передача жилья трудящимся и улучшению условий их труда и жизни.</a:t>
            </a:r>
          </a:p>
        </p:txBody>
      </p:sp>
      <p:sp>
        <p:nvSpPr>
          <p:cNvPr id="3" name="Прямоугольник 2"/>
          <p:cNvSpPr/>
          <p:nvPr/>
        </p:nvSpPr>
        <p:spPr>
          <a:xfrm>
            <a:off x="6096000" y="230048"/>
            <a:ext cx="6096000" cy="2585323"/>
          </a:xfrm>
          <a:prstGeom prst="rect">
            <a:avLst/>
          </a:prstGeom>
        </p:spPr>
        <p:txBody>
          <a:bodyPr>
            <a:spAutoFit/>
          </a:bodyPr>
          <a:lstStyle/>
          <a:p>
            <a:r>
              <a:rPr lang="ru-RU" dirty="0"/>
              <a:t>Куба и кубинский народ прошли длительный и трудный путь развития от </a:t>
            </a:r>
            <a:r>
              <a:rPr lang="ru-RU" dirty="0" err="1"/>
              <a:t>первообщинного</a:t>
            </a:r>
            <a:r>
              <a:rPr lang="ru-RU" dirty="0"/>
              <a:t> строя доколумбовой эпохи до превращения в первое социалистической государство в западном полушарии. Кубинская нация сложилась из разнородных этнических элементов в процессе хозяйственного развития, длительных битвах против испанских завоевателей, а с конца 19 века и против господства американского империализма и реакционных режимов.</a:t>
            </a:r>
          </a:p>
        </p:txBody>
      </p:sp>
      <p:sp>
        <p:nvSpPr>
          <p:cNvPr id="4" name="Прямоугольник 3"/>
          <p:cNvSpPr/>
          <p:nvPr/>
        </p:nvSpPr>
        <p:spPr>
          <a:xfrm>
            <a:off x="0" y="3227398"/>
            <a:ext cx="11918195" cy="3046988"/>
          </a:xfrm>
          <a:prstGeom prst="rect">
            <a:avLst/>
          </a:prstGeom>
        </p:spPr>
        <p:txBody>
          <a:bodyPr wrap="square">
            <a:spAutoFit/>
          </a:bodyPr>
          <a:lstStyle/>
          <a:p>
            <a:r>
              <a:rPr lang="ru-RU" sz="1200" dirty="0"/>
              <a:t>В течение нескольких лет освоения испанцами Кубы коренное население острова было полностью уничтожено. Так как испанским колонистам требовалось много рабочих рук прежде всего для работы на плантациях, они начали ввозить рабов из центральной Африки. За 350 лет испанцами было ввезено более 1 миллиона африканских рабов. По этой же причине за период с 1853 по 1874 год более 125.000 китайцев было ввезено из Азии. До сих пор в Гаване сохранился "</a:t>
            </a:r>
            <a:r>
              <a:rPr lang="ru-RU" sz="1200" dirty="0" err="1"/>
              <a:t>Чайна-Таун</a:t>
            </a:r>
            <a:r>
              <a:rPr lang="ru-RU" sz="1200" dirty="0"/>
              <a:t>". Кроме того, ввозились рабы-индейцы, но в небольших количествах, из Юкатана, Центральной и Южной Америки. Ввозились даже рабочие из Индии. </a:t>
            </a:r>
          </a:p>
          <a:p>
            <a:endParaRPr lang="ru-RU" sz="1200" dirty="0"/>
          </a:p>
          <a:p>
            <a:r>
              <a:rPr lang="ru-RU" sz="1200" dirty="0"/>
              <a:t>Кроме эмиграции из Испании довольно интенсивный поток переселенцев был из Германии, Франции и Британии. </a:t>
            </a:r>
          </a:p>
          <a:p>
            <a:endParaRPr lang="ru-RU" sz="1200" dirty="0"/>
          </a:p>
          <a:p>
            <a:r>
              <a:rPr lang="ru-RU" sz="1200" dirty="0"/>
              <a:t>Кроме того, Куба приняла огромное количество эмигрантов с соседних островов: 250000 прибыло с Антильских островов (Гаити и Ямайка). Из Испании прибыло 850000 переселенцев, правда, следует отметить, что не все из них остались жить на Кубе. </a:t>
            </a:r>
          </a:p>
          <a:p>
            <a:endParaRPr lang="ru-RU" sz="1200" dirty="0"/>
          </a:p>
          <a:p>
            <a:r>
              <a:rPr lang="ru-RU" sz="1200" dirty="0"/>
              <a:t>В начале XX столетия на Кубе осело много американцев, создавших свои колонии на о. </a:t>
            </a:r>
            <a:r>
              <a:rPr lang="ru-RU" sz="1200" dirty="0" err="1"/>
              <a:t>Пинос</a:t>
            </a:r>
            <a:r>
              <a:rPr lang="ru-RU" sz="1200" dirty="0"/>
              <a:t>. Очень сильные волны эмиграций на Кубу были во время и после первой и второй мировых войн, в первую очередь сюда переселялись евреи. </a:t>
            </a:r>
          </a:p>
          <a:p>
            <a:endParaRPr lang="ru-RU" sz="1200" dirty="0"/>
          </a:p>
          <a:p>
            <a:r>
              <a:rPr lang="ru-RU" sz="1200" dirty="0"/>
              <a:t>Таким образом создавалась нынешняя кубинская нация, впитавшая в себя черты народов со всего мира.</a:t>
            </a:r>
          </a:p>
          <a:p>
            <a:endParaRPr lang="ru-RU" sz="1200" dirty="0"/>
          </a:p>
          <a:p>
            <a:r>
              <a:rPr lang="ru-RU" sz="1200" dirty="0"/>
              <a:t> </a:t>
            </a:r>
          </a:p>
        </p:txBody>
      </p:sp>
    </p:spTree>
    <p:extLst>
      <p:ext uri="{BB962C8B-B14F-4D97-AF65-F5344CB8AC3E}">
        <p14:creationId xmlns:p14="http://schemas.microsoft.com/office/powerpoint/2010/main" val="1048110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4467" y="58847"/>
            <a:ext cx="11763213" cy="6186309"/>
          </a:xfrm>
          <a:prstGeom prst="rect">
            <a:avLst/>
          </a:prstGeom>
        </p:spPr>
        <p:txBody>
          <a:bodyPr wrap="square">
            <a:spAutoFit/>
          </a:bodyPr>
          <a:lstStyle/>
          <a:p>
            <a:r>
              <a:rPr lang="ru-RU" dirty="0"/>
              <a:t>Население Кубы составляет более 11 миллионов человек.</a:t>
            </a:r>
          </a:p>
          <a:p>
            <a:r>
              <a:rPr lang="ru-RU" dirty="0"/>
              <a:t>Как только остров начали осваивать испанцы, они стали уничтожать коренное население Кубы. Но поскольку им необходимы были рабы, которые бы работали на плантациях, они завезли сюда рабов из Африки, китайцев из Азии, рабов-индейцев из Южной и Центральной Америки. </a:t>
            </a:r>
          </a:p>
          <a:p>
            <a:r>
              <a:rPr lang="ru-RU" dirty="0"/>
              <a:t>За всю историю Кубы, на остров приезжали эмигранты из Испании, Германии, Британии и Франции. А в XX веке сюда прибыло немало американцев.</a:t>
            </a:r>
          </a:p>
          <a:p>
            <a:r>
              <a:rPr lang="ru-RU" dirty="0"/>
              <a:t>Национальный состав Кубы представлен:</a:t>
            </a:r>
          </a:p>
          <a:p>
            <a:r>
              <a:rPr lang="ru-RU" dirty="0"/>
              <a:t>- мулатами (51%);</a:t>
            </a:r>
          </a:p>
          <a:p>
            <a:r>
              <a:rPr lang="ru-RU" dirty="0"/>
              <a:t>- белыми – потомками европейцев (37%);</a:t>
            </a:r>
          </a:p>
          <a:p>
            <a:r>
              <a:rPr lang="ru-RU" dirty="0"/>
              <a:t>- чернокожими (11%);</a:t>
            </a:r>
          </a:p>
          <a:p>
            <a:r>
              <a:rPr lang="ru-RU" dirty="0"/>
              <a:t>- китайцами (1%).</a:t>
            </a:r>
          </a:p>
          <a:p>
            <a:r>
              <a:rPr lang="ru-RU" dirty="0"/>
              <a:t>В среднем на 1 км2 проживает 90 человек. Плотность населения имеет довольно равномерное размещение, но наименьшая плотностью населения отмечается в заболоченных местностях на юго-западе острова. </a:t>
            </a:r>
          </a:p>
          <a:p>
            <a:r>
              <a:rPr lang="ru-RU" dirty="0"/>
              <a:t>Государственный язык - испанский. </a:t>
            </a:r>
          </a:p>
          <a:p>
            <a:r>
              <a:rPr lang="ru-RU" dirty="0"/>
              <a:t>Крупные города: Сантьяго-де-Куба, Гуантанамо, Ольгин, </a:t>
            </a:r>
            <a:r>
              <a:rPr lang="ru-RU" dirty="0" err="1"/>
              <a:t>Камагуэй</a:t>
            </a:r>
            <a:r>
              <a:rPr lang="ru-RU" dirty="0"/>
              <a:t>, </a:t>
            </a:r>
            <a:r>
              <a:rPr lang="ru-RU" dirty="0" err="1"/>
              <a:t>Сьенфуэгос</a:t>
            </a:r>
            <a:r>
              <a:rPr lang="ru-RU" dirty="0"/>
              <a:t>, </a:t>
            </a:r>
            <a:r>
              <a:rPr lang="ru-RU" dirty="0" err="1"/>
              <a:t>Матансас</a:t>
            </a:r>
            <a:r>
              <a:rPr lang="ru-RU" dirty="0"/>
              <a:t>, Санта-Клара. </a:t>
            </a:r>
          </a:p>
          <a:p>
            <a:r>
              <a:rPr lang="ru-RU" dirty="0"/>
              <a:t>Жители Кубы исповедуют католичество, протестантизм, баптизм. Традиции и обычаи жителей Кубы</a:t>
            </a:r>
          </a:p>
          <a:p>
            <a:r>
              <a:rPr lang="ru-RU" dirty="0"/>
              <a:t>Кубинцы – веселые, остроумные, музыкальные люди, которые любят отмечать различные праздники. Особо любимыми праздниками является День влюбленных, День матери и День отца. В эти дни принято дарить подарки, сидеть допоздна за столом дома, в ресторане или гостях (родители разрешают детям изменить режим дня).</a:t>
            </a:r>
          </a:p>
          <a:p>
            <a:r>
              <a:rPr lang="ru-RU" dirty="0"/>
              <a:t>Большинство обычаев кубинцев связано с праздниками. Так, они целый год копят деньги на карнавал, чтобы обзавестись шикарным карнавальным костюмом или обычной хорошей одеждой. А в период карнавала принято веселиться всю ночь под ритмы </a:t>
            </a:r>
            <a:r>
              <a:rPr lang="ru-RU" dirty="0" err="1"/>
              <a:t>сальсы</a:t>
            </a:r>
            <a:r>
              <a:rPr lang="ru-RU" dirty="0"/>
              <a:t>.</a:t>
            </a:r>
          </a:p>
        </p:txBody>
      </p:sp>
    </p:spTree>
    <p:extLst>
      <p:ext uri="{BB962C8B-B14F-4D97-AF65-F5344CB8AC3E}">
        <p14:creationId xmlns:p14="http://schemas.microsoft.com/office/powerpoint/2010/main" val="8829852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2889" y="0"/>
            <a:ext cx="6096000" cy="1477328"/>
          </a:xfrm>
          <a:prstGeom prst="rect">
            <a:avLst/>
          </a:prstGeom>
        </p:spPr>
        <p:txBody>
          <a:bodyPr>
            <a:spAutoFit/>
          </a:bodyPr>
          <a:lstStyle/>
          <a:p>
            <a:r>
              <a:rPr lang="ru-RU" dirty="0"/>
              <a:t>Конга – это один из основных инструментов перкуссии в Сальсе. Для танцора Конга один из двух самых главных инструментов, которые необходимо слышать в музыке. Изначально делались из выдолбленных стволов деревьев, форма у них была цилиндр или усеченный конус</a:t>
            </a:r>
          </a:p>
        </p:txBody>
      </p:sp>
      <p:pic>
        <p:nvPicPr>
          <p:cNvPr id="1026" name="Picture 2" descr="https://pp.userapi.com/c5510/v5510428/73c/JXWBCWGSQK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508" y="1477328"/>
            <a:ext cx="1905000" cy="224790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671733" y="92333"/>
            <a:ext cx="6096000" cy="646331"/>
          </a:xfrm>
          <a:prstGeom prst="rect">
            <a:avLst/>
          </a:prstGeom>
        </p:spPr>
        <p:txBody>
          <a:bodyPr>
            <a:spAutoFit/>
          </a:bodyPr>
          <a:lstStyle/>
          <a:p>
            <a:r>
              <a:rPr lang="ru-RU" dirty="0"/>
              <a:t>Бонго – кубинский ударный инструмент: небольшой сдвоенный барабан африканского происхождения,</a:t>
            </a:r>
          </a:p>
        </p:txBody>
      </p:sp>
      <p:pic>
        <p:nvPicPr>
          <p:cNvPr id="1028" name="Picture 4" descr="https://pp.userapi.com/c5510/v5510428/743/OZT2ru0wup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965" y="857250"/>
            <a:ext cx="3931920" cy="245745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096000" y="3433286"/>
            <a:ext cx="6096000" cy="646331"/>
          </a:xfrm>
          <a:prstGeom prst="rect">
            <a:avLst/>
          </a:prstGeom>
        </p:spPr>
        <p:txBody>
          <a:bodyPr>
            <a:spAutoFit/>
          </a:bodyPr>
          <a:lstStyle/>
          <a:p>
            <a:r>
              <a:rPr lang="ru-RU" dirty="0"/>
              <a:t>Гуиро – латиноамериканский музыкальный инструмент, первоначально изготовлявшийся из тыквы-горлянки, </a:t>
            </a:r>
          </a:p>
        </p:txBody>
      </p:sp>
      <p:pic>
        <p:nvPicPr>
          <p:cNvPr id="1030" name="Picture 6" descr="https://pp.userapi.com/c5510/v5510428/75f/q8AdIHQYVQ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4733" y="4079617"/>
            <a:ext cx="1905000" cy="256222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39090" y="3649862"/>
            <a:ext cx="6096000" cy="923330"/>
          </a:xfrm>
          <a:prstGeom prst="rect">
            <a:avLst/>
          </a:prstGeom>
        </p:spPr>
        <p:txBody>
          <a:bodyPr>
            <a:spAutoFit/>
          </a:bodyPr>
          <a:lstStyle/>
          <a:p>
            <a:r>
              <a:rPr lang="ru-RU" dirty="0"/>
              <a:t>Маракас или </a:t>
            </a:r>
            <a:r>
              <a:rPr lang="ru-RU" dirty="0" err="1"/>
              <a:t>марака</a:t>
            </a:r>
            <a:r>
              <a:rPr lang="ru-RU" dirty="0"/>
              <a:t> — древнейший ударно-шумовой инструмент коренных жителей Антильских </a:t>
            </a:r>
            <a:r>
              <a:rPr lang="ru-RU" dirty="0" smtClean="0"/>
              <a:t>островов. являются </a:t>
            </a:r>
            <a:r>
              <a:rPr lang="ru-RU" dirty="0"/>
              <a:t>одним из символов латиноамериканской музыки. </a:t>
            </a:r>
          </a:p>
        </p:txBody>
      </p:sp>
      <p:pic>
        <p:nvPicPr>
          <p:cNvPr id="1032" name="Picture 8" descr="https://pp.userapi.com/c5510/v5510428/76d/9PzfztYZGy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8625" y="4573192"/>
            <a:ext cx="1905000" cy="183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984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73158" y="695990"/>
            <a:ext cx="6683375" cy="2554545"/>
          </a:xfrm>
          <a:prstGeom prst="rect">
            <a:avLst/>
          </a:prstGeom>
          <a:noFill/>
        </p:spPr>
        <p:txBody>
          <a:bodyPr wrap="square" rtlCol="0">
            <a:spAutoFit/>
          </a:bodyPr>
          <a:lstStyle/>
          <a:p>
            <a:pPr algn="just"/>
            <a:r>
              <a:rPr lang="ru-RU" sz="2000" dirty="0" smtClean="0">
                <a:latin typeface="Times New Roman" panose="02020603050405020304" pitchFamily="18" charset="0"/>
                <a:cs typeface="Times New Roman" panose="02020603050405020304" pitchFamily="18" charset="0"/>
              </a:rPr>
              <a:t>13 </a:t>
            </a:r>
            <a:r>
              <a:rPr lang="ru-RU" sz="2000" dirty="0">
                <a:latin typeface="Times New Roman" panose="02020603050405020304" pitchFamily="18" charset="0"/>
                <a:cs typeface="Times New Roman" panose="02020603050405020304" pitchFamily="18" charset="0"/>
              </a:rPr>
              <a:t>октября 1492 года Христофор Колумб достиг берегов «Западной Индии</a:t>
            </a:r>
            <a:r>
              <a:rPr lang="ru-RU" sz="2000" dirty="0" smtClean="0">
                <a:latin typeface="Times New Roman" panose="02020603050405020304" pitchFamily="18" charset="0"/>
                <a:cs typeface="Times New Roman" panose="02020603050405020304" pitchFamily="18" charset="0"/>
              </a:rPr>
              <a:t>» и </a:t>
            </a:r>
            <a:r>
              <a:rPr lang="ru-RU" sz="2000" dirty="0">
                <a:latin typeface="Times New Roman" panose="02020603050405020304" pitchFamily="18" charset="0"/>
                <a:cs typeface="Times New Roman" panose="02020603050405020304" pitchFamily="18" charset="0"/>
              </a:rPr>
              <a:t>произнёс свои знаменитые слова</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Ничего прекраснее я в своей жизни ни разу не видел!»</a:t>
            </a:r>
          </a:p>
          <a:p>
            <a:pPr algn="just"/>
            <a:r>
              <a:rPr lang="ru-RU" sz="2000" dirty="0">
                <a:latin typeface="Times New Roman" panose="02020603050405020304" pitchFamily="18" charset="0"/>
                <a:cs typeface="Times New Roman" panose="02020603050405020304" pitchFamily="18" charset="0"/>
              </a:rPr>
              <a:t>И действительно, что может быть красивее пронзительно-синего неба, бирюзового моря.</a:t>
            </a:r>
          </a:p>
          <a:p>
            <a:pPr algn="just"/>
            <a:r>
              <a:rPr lang="ru-RU" sz="2000" dirty="0" smtClean="0">
                <a:latin typeface="Times New Roman" panose="02020603050405020304" pitchFamily="18" charset="0"/>
                <a:cs typeface="Times New Roman" panose="02020603050405020304" pitchFamily="18" charset="0"/>
              </a:rPr>
              <a:t>Крупнейший </a:t>
            </a:r>
            <a:r>
              <a:rPr lang="ru-RU" sz="2000" dirty="0">
                <a:latin typeface="Times New Roman" panose="02020603050405020304" pitchFamily="18" charset="0"/>
                <a:cs typeface="Times New Roman" panose="02020603050405020304" pitchFamily="18" charset="0"/>
              </a:rPr>
              <a:t>остров Вест-Индии — Куба — благодаря своему выгодному расположению быстро стал центром испанской колонизации Нового Света.</a:t>
            </a:r>
          </a:p>
        </p:txBody>
      </p:sp>
      <p:pic>
        <p:nvPicPr>
          <p:cNvPr id="5" name="Picture 4" descr="http://cubamia.info/wp-content/uploads/2014/07/Cristobal_col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4" y="544552"/>
            <a:ext cx="4696532" cy="28608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80622" y="-40223"/>
            <a:ext cx="11875911" cy="584775"/>
          </a:xfrm>
          <a:prstGeom prst="rect">
            <a:avLst/>
          </a:prstGeom>
          <a:noFill/>
        </p:spPr>
        <p:txBody>
          <a:bodyPr wrap="square" rtlCol="0">
            <a:spAutoFit/>
          </a:bodyPr>
          <a:lstStyle/>
          <a:p>
            <a:r>
              <a:rPr lang="ru-RU" sz="3200" b="1">
                <a:solidFill>
                  <a:schemeClr val="accent1">
                    <a:lumMod val="75000"/>
                  </a:schemeClr>
                </a:solidFill>
                <a:latin typeface="Times New Roman" panose="02020603050405020304" pitchFamily="18" charset="0"/>
                <a:cs typeface="Times New Roman" panose="02020603050405020304" pitchFamily="18" charset="0"/>
              </a:rPr>
              <a:t>История Кубы похожа на историю других колоний Вест-Индии</a:t>
            </a:r>
            <a:endParaRPr lang="ru-RU" sz="3200" b="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3"/>
          <a:stretch>
            <a:fillRect/>
          </a:stretch>
        </p:blipFill>
        <p:spPr>
          <a:xfrm>
            <a:off x="5554133" y="3401973"/>
            <a:ext cx="6400800" cy="3303627"/>
          </a:xfrm>
          <a:prstGeom prst="rect">
            <a:avLst/>
          </a:prstGeom>
        </p:spPr>
      </p:pic>
      <p:sp>
        <p:nvSpPr>
          <p:cNvPr id="2" name="Прямоугольник 1"/>
          <p:cNvSpPr/>
          <p:nvPr/>
        </p:nvSpPr>
        <p:spPr>
          <a:xfrm>
            <a:off x="327024" y="5900655"/>
            <a:ext cx="4809420" cy="923330"/>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На острове проживали племена индейцев тайно и сибонеи. Испанцы </a:t>
            </a:r>
            <a:r>
              <a:rPr lang="ru-RU" dirty="0" smtClean="0">
                <a:latin typeface="Times New Roman" panose="02020603050405020304" pitchFamily="18" charset="0"/>
                <a:cs typeface="Times New Roman" panose="02020603050405020304" pitchFamily="18" charset="0"/>
              </a:rPr>
              <a:t>ко </a:t>
            </a:r>
            <a:r>
              <a:rPr lang="ru-RU" dirty="0">
                <a:latin typeface="Times New Roman" panose="02020603050405020304" pitchFamily="18" charset="0"/>
                <a:cs typeface="Times New Roman" panose="02020603050405020304" pitchFamily="18" charset="0"/>
              </a:rPr>
              <a:t>второй половине XVI века уничтожили практически всех.</a:t>
            </a:r>
          </a:p>
        </p:txBody>
      </p:sp>
      <p:pic>
        <p:nvPicPr>
          <p:cNvPr id="3" name="Рисунок 2"/>
          <p:cNvPicPr>
            <a:picLocks noChangeAspect="1"/>
          </p:cNvPicPr>
          <p:nvPr/>
        </p:nvPicPr>
        <p:blipFill>
          <a:blip r:embed="rId4"/>
          <a:stretch>
            <a:fillRect/>
          </a:stretch>
        </p:blipFill>
        <p:spPr>
          <a:xfrm>
            <a:off x="327025" y="3501478"/>
            <a:ext cx="4696532" cy="2405502"/>
          </a:xfrm>
          <a:prstGeom prst="rect">
            <a:avLst/>
          </a:prstGeom>
        </p:spPr>
      </p:pic>
    </p:spTree>
    <p:extLst>
      <p:ext uri="{BB962C8B-B14F-4D97-AF65-F5344CB8AC3E}">
        <p14:creationId xmlns:p14="http://schemas.microsoft.com/office/powerpoint/2010/main" val="42709167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8906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1379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85422" y="0"/>
            <a:ext cx="11503377" cy="923330"/>
          </a:xfrm>
          <a:prstGeom prst="rect">
            <a:avLst/>
          </a:prstGeom>
        </p:spPr>
        <p:txBody>
          <a:bodyPr wrap="square">
            <a:spAutoFit/>
          </a:bodyPr>
          <a:lstStyle/>
          <a:p>
            <a:r>
              <a:rPr lang="ru-RU" dirty="0"/>
              <a:t>Кубинская музыка объединяет в себе уникальное сочетание различных культур и традиций не только народов, исторически связанных с этой местностью. Здесь в значительной мере присутствуют африканские, испанские и французские корни</a:t>
            </a:r>
            <a:r>
              <a:rPr lang="ru-RU" dirty="0" smtClean="0"/>
              <a:t>.</a:t>
            </a:r>
            <a:endParaRPr lang="ru-RU" dirty="0"/>
          </a:p>
        </p:txBody>
      </p:sp>
      <p:sp>
        <p:nvSpPr>
          <p:cNvPr id="3" name="TextBox 2"/>
          <p:cNvSpPr txBox="1"/>
          <p:nvPr/>
        </p:nvSpPr>
        <p:spPr>
          <a:xfrm>
            <a:off x="1151467" y="2731911"/>
            <a:ext cx="9674577" cy="1754326"/>
          </a:xfrm>
          <a:prstGeom prst="rect">
            <a:avLst/>
          </a:prstGeom>
          <a:noFill/>
        </p:spPr>
        <p:txBody>
          <a:bodyPr wrap="square" rtlCol="0">
            <a:spAutoFit/>
          </a:bodyPr>
          <a:lstStyle/>
          <a:p>
            <a:r>
              <a:rPr lang="ru-RU"/>
              <a:t>Афро-кубинская музыка, имеет интересную историю, так как родилась в результате симбиоза двух культур: европейской и африканской. От европейцев (испанцев) афро-кубинская музыка унаследовала струнные инструменты, мелодику и поэтическую форму, а от африканцев барабаны, различные ударные инструменты, манеру разделения на певца и хор.</a:t>
            </a:r>
          </a:p>
          <a:p>
            <a:endParaRPr lang="ru-RU"/>
          </a:p>
          <a:p>
            <a:r>
              <a:rPr lang="ru-RU"/>
              <a:t> </a:t>
            </a:r>
            <a:endParaRPr lang="ru-RU" dirty="0"/>
          </a:p>
        </p:txBody>
      </p:sp>
    </p:spTree>
    <p:extLst>
      <p:ext uri="{BB962C8B-B14F-4D97-AF65-F5344CB8AC3E}">
        <p14:creationId xmlns:p14="http://schemas.microsoft.com/office/powerpoint/2010/main" val="28268228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62578" y="0"/>
            <a:ext cx="6096000" cy="2585323"/>
          </a:xfrm>
          <a:prstGeom prst="rect">
            <a:avLst/>
          </a:prstGeom>
        </p:spPr>
        <p:txBody>
          <a:bodyPr>
            <a:spAutoFit/>
          </a:bodyPr>
          <a:lstStyle/>
          <a:p>
            <a:r>
              <a:rPr lang="ru-RU" dirty="0"/>
              <a:t>Вмешательство США после 1898 года также значительно повлияло на культуру Кубы. Кубинцы стали более осознано подходить к вопросам о независимости и национальной культуре. Кубинская музыка, в частности сон и </a:t>
            </a:r>
            <a:r>
              <a:rPr lang="ru-RU" dirty="0" err="1"/>
              <a:t>тимба</a:t>
            </a:r>
            <a:r>
              <a:rPr lang="ru-RU" dirty="0"/>
              <a:t>, выходит за пределы границ Кубы. Все больше в Соединенных Штатах появляется оркестров, которые играют джаз с примесями кубинских ритмов. В свою очередь, румба, ча-ча-ча и мамбо тоже оказывают большое влияние на Европу.</a:t>
            </a:r>
          </a:p>
        </p:txBody>
      </p:sp>
    </p:spTree>
    <p:extLst>
      <p:ext uri="{BB962C8B-B14F-4D97-AF65-F5344CB8AC3E}">
        <p14:creationId xmlns:p14="http://schemas.microsoft.com/office/powerpoint/2010/main" val="6962426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86756" y="-79316"/>
            <a:ext cx="6096000" cy="2862322"/>
          </a:xfrm>
          <a:prstGeom prst="rect">
            <a:avLst/>
          </a:prstGeom>
        </p:spPr>
        <p:txBody>
          <a:bodyPr>
            <a:spAutoFit/>
          </a:bodyPr>
          <a:lstStyle/>
          <a:p>
            <a:r>
              <a:rPr lang="ru-RU" dirty="0"/>
              <a:t>Таким образом, появляются новые жанры в музыке: в городах – «</a:t>
            </a:r>
            <a:r>
              <a:rPr lang="ru-RU" dirty="0" err="1"/>
              <a:t>contradanza</a:t>
            </a:r>
            <a:r>
              <a:rPr lang="ru-RU" dirty="0"/>
              <a:t>» и «</a:t>
            </a:r>
            <a:r>
              <a:rPr lang="ru-RU" dirty="0" err="1"/>
              <a:t>habanera</a:t>
            </a:r>
            <a:r>
              <a:rPr lang="ru-RU" dirty="0"/>
              <a:t>», в сельских районах – «</a:t>
            </a:r>
            <a:r>
              <a:rPr lang="ru-RU" dirty="0" err="1"/>
              <a:t>punto</a:t>
            </a:r>
            <a:r>
              <a:rPr lang="ru-RU" dirty="0"/>
              <a:t> </a:t>
            </a:r>
            <a:r>
              <a:rPr lang="ru-RU" dirty="0" err="1"/>
              <a:t>campesino</a:t>
            </a:r>
            <a:r>
              <a:rPr lang="ru-RU" dirty="0"/>
              <a:t>» ( в центральных и западных регионах) и уже известный нам «сон» (в восточном регионе в провинции Ориенте).</a:t>
            </a:r>
          </a:p>
          <a:p>
            <a:endParaRPr lang="ru-RU" dirty="0"/>
          </a:p>
          <a:p>
            <a:r>
              <a:rPr lang="ru-RU" dirty="0"/>
              <a:t>Период с 1868 по 1898 гг. Отмечается многочисленными восстаниями против испанского порабощения и постепенной отменой рабства. В этот период появляются важные фольклорные жанры, среди которых была румба.</a:t>
            </a:r>
          </a:p>
        </p:txBody>
      </p:sp>
    </p:spTree>
    <p:extLst>
      <p:ext uri="{BB962C8B-B14F-4D97-AF65-F5344CB8AC3E}">
        <p14:creationId xmlns:p14="http://schemas.microsoft.com/office/powerpoint/2010/main" val="8349412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94844" y="472490"/>
            <a:ext cx="6096000" cy="923330"/>
          </a:xfrm>
          <a:prstGeom prst="rect">
            <a:avLst/>
          </a:prstGeom>
        </p:spPr>
        <p:txBody>
          <a:bodyPr>
            <a:spAutoFit/>
          </a:bodyPr>
          <a:lstStyle/>
          <a:p>
            <a:r>
              <a:rPr lang="ru-RU" dirty="0"/>
              <a:t>Кубинские музыкальные инструменты быстро завоевывают популярность в различных инструментальных ансамблях вне Кубы.</a:t>
            </a:r>
          </a:p>
        </p:txBody>
      </p:sp>
    </p:spTree>
    <p:extLst>
      <p:ext uri="{BB962C8B-B14F-4D97-AF65-F5344CB8AC3E}">
        <p14:creationId xmlns:p14="http://schemas.microsoft.com/office/powerpoint/2010/main" val="12477143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595110" y="671691"/>
            <a:ext cx="4480560" cy="6832640"/>
          </a:xfrm>
          <a:prstGeom prst="rect">
            <a:avLst/>
          </a:prstGeom>
        </p:spPr>
        <p:txBody>
          <a:bodyPr wrap="square">
            <a:spAutoFit/>
          </a:bodyPr>
          <a:lstStyle/>
          <a:p>
            <a:r>
              <a:rPr lang="ru-RU" sz="1200" dirty="0">
                <a:latin typeface="Times New Roman" panose="02020603050405020304" pitchFamily="18" charset="0"/>
                <a:cs typeface="Times New Roman" panose="02020603050405020304" pitchFamily="18" charset="0"/>
              </a:rPr>
              <a:t>Кубинские музыкальные инструменты</a:t>
            </a:r>
          </a:p>
          <a:p>
            <a:r>
              <a:rPr lang="ru-RU" sz="1200" dirty="0" smtClean="0">
                <a:latin typeface="Times New Roman" panose="02020603050405020304" pitchFamily="18" charset="0"/>
                <a:cs typeface="Times New Roman" panose="02020603050405020304" pitchFamily="18" charset="0"/>
              </a:rPr>
              <a:t>По </a:t>
            </a:r>
            <a:r>
              <a:rPr lang="ru-RU" sz="1200" dirty="0">
                <a:latin typeface="Times New Roman" panose="02020603050405020304" pitchFamily="18" charset="0"/>
                <a:cs typeface="Times New Roman" panose="02020603050405020304" pitchFamily="18" charset="0"/>
              </a:rPr>
              <a:t>мере появления и развития кубинской культуры, в частности музыки, появляются на Кубе </a:t>
            </a:r>
            <a:endParaRPr lang="ru-RU" sz="1200" dirty="0" smtClean="0">
              <a:latin typeface="Times New Roman" panose="02020603050405020304" pitchFamily="18" charset="0"/>
              <a:cs typeface="Times New Roman" panose="02020603050405020304" pitchFamily="18" charset="0"/>
            </a:endParaRPr>
          </a:p>
          <a:p>
            <a:r>
              <a:rPr lang="ru-RU" sz="1200" dirty="0" smtClean="0">
                <a:latin typeface="Times New Roman" panose="02020603050405020304" pitchFamily="18" charset="0"/>
                <a:cs typeface="Times New Roman" panose="02020603050405020304" pitchFamily="18" charset="0"/>
              </a:rPr>
              <a:t>и </a:t>
            </a:r>
            <a:r>
              <a:rPr lang="ru-RU" sz="1200" dirty="0">
                <a:latin typeface="Times New Roman" panose="02020603050405020304" pitchFamily="18" charset="0"/>
                <a:cs typeface="Times New Roman" panose="02020603050405020304" pitchFamily="18" charset="0"/>
              </a:rPr>
              <a:t>собственные музыкальные </a:t>
            </a:r>
            <a:r>
              <a:rPr lang="ru-RU" sz="1200" dirty="0" smtClean="0">
                <a:latin typeface="Times New Roman" panose="02020603050405020304" pitchFamily="18" charset="0"/>
                <a:cs typeface="Times New Roman" panose="02020603050405020304" pitchFamily="18" charset="0"/>
              </a:rPr>
              <a:t>инструменты. Конец </a:t>
            </a:r>
            <a:r>
              <a:rPr lang="ru-RU" sz="1200" dirty="0">
                <a:latin typeface="Times New Roman" panose="02020603050405020304" pitchFamily="18" charset="0"/>
                <a:cs typeface="Times New Roman" panose="02020603050405020304" pitchFamily="18" charset="0"/>
              </a:rPr>
              <a:t>девятнадцатого века является ярким периодом, </a:t>
            </a:r>
            <a:endParaRPr lang="ru-RU" sz="1200" dirty="0" smtClean="0">
              <a:latin typeface="Times New Roman" panose="02020603050405020304" pitchFamily="18" charset="0"/>
              <a:cs typeface="Times New Roman" panose="02020603050405020304" pitchFamily="18" charset="0"/>
            </a:endParaRPr>
          </a:p>
          <a:p>
            <a:r>
              <a:rPr lang="ru-RU" sz="1200" dirty="0" smtClean="0">
                <a:latin typeface="Times New Roman" panose="02020603050405020304" pitchFamily="18" charset="0"/>
                <a:cs typeface="Times New Roman" panose="02020603050405020304" pitchFamily="18" charset="0"/>
              </a:rPr>
              <a:t>в </a:t>
            </a:r>
            <a:r>
              <a:rPr lang="ru-RU" sz="1200" dirty="0">
                <a:latin typeface="Times New Roman" panose="02020603050405020304" pitchFamily="18" charset="0"/>
                <a:cs typeface="Times New Roman" panose="02020603050405020304" pitchFamily="18" charset="0"/>
              </a:rPr>
              <a:t>котором рождаются такие уникальности:</a:t>
            </a:r>
          </a:p>
          <a:p>
            <a:endParaRPr lang="ru-RU" sz="1200" dirty="0">
              <a:latin typeface="Times New Roman" panose="02020603050405020304" pitchFamily="18" charset="0"/>
              <a:cs typeface="Times New Roman" panose="02020603050405020304" pitchFamily="18" charset="0"/>
            </a:endParaRPr>
          </a:p>
          <a:p>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Трес</a:t>
            </a:r>
            <a:r>
              <a:rPr lang="ru-RU" sz="1200" dirty="0">
                <a:latin typeface="Times New Roman" panose="02020603050405020304" pitchFamily="18" charset="0"/>
                <a:cs typeface="Times New Roman" panose="02020603050405020304" pitchFamily="18" charset="0"/>
              </a:rPr>
              <a:t> - кубинская гитара с шестью попарно сгруппированными струнами</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r>
              <a:rPr lang="ru-RU" sz="1200" dirty="0">
                <a:latin typeface="Times New Roman" panose="02020603050405020304" pitchFamily="18" charset="0"/>
                <a:cs typeface="Times New Roman" panose="02020603050405020304" pitchFamily="18" charset="0"/>
              </a:rPr>
              <a:t>-  Маракас - </a:t>
            </a:r>
            <a:r>
              <a:rPr lang="ru-RU" sz="1200" dirty="0" err="1">
                <a:latin typeface="Times New Roman" panose="02020603050405020304" pitchFamily="18" charset="0"/>
                <a:cs typeface="Times New Roman" panose="02020603050405020304" pitchFamily="18" charset="0"/>
              </a:rPr>
              <a:t>идиофон</a:t>
            </a:r>
            <a:r>
              <a:rPr lang="ru-RU" sz="1200" dirty="0">
                <a:latin typeface="Times New Roman" panose="02020603050405020304" pitchFamily="18" charset="0"/>
                <a:cs typeface="Times New Roman" panose="02020603050405020304" pitchFamily="18" charset="0"/>
              </a:rPr>
              <a:t>, небольшой деревянный сферический инструмент по форме напоминающий грушу или тыкву; </a:t>
            </a:r>
          </a:p>
          <a:p>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Ботижа</a:t>
            </a:r>
            <a:r>
              <a:rPr lang="ru-RU" sz="1200" dirty="0">
                <a:latin typeface="Times New Roman" panose="02020603050405020304" pitchFamily="18" charset="0"/>
                <a:cs typeface="Times New Roman" panose="02020603050405020304" pitchFamily="18" charset="0"/>
              </a:rPr>
              <a:t> - басовый аэрофон, глиняный сосуд с двумя небольшими отверстиями</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pPr marL="171450" indent="-171450">
              <a:buFontTx/>
              <a:buChar char="-"/>
            </a:pPr>
            <a:r>
              <a:rPr lang="ru-RU" sz="1200" dirty="0" err="1" smtClean="0">
                <a:latin typeface="Times New Roman" panose="02020603050405020304" pitchFamily="18" charset="0"/>
                <a:cs typeface="Times New Roman" panose="02020603050405020304" pitchFamily="18" charset="0"/>
              </a:rPr>
              <a:t>Маримбула</a:t>
            </a:r>
            <a:r>
              <a:rPr lang="ru-RU" sz="1200" dirty="0" smtClean="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 деревянная коробка с отверстием и с прикрепленными возле него металлическими пластинами, также как </a:t>
            </a:r>
            <a:endParaRPr lang="ru-RU" sz="1200" dirty="0" smtClean="0">
              <a:latin typeface="Times New Roman" panose="02020603050405020304" pitchFamily="18" charset="0"/>
              <a:cs typeface="Times New Roman" panose="02020603050405020304" pitchFamily="18" charset="0"/>
            </a:endParaRPr>
          </a:p>
          <a:p>
            <a:pPr marL="171450" indent="-171450">
              <a:buFontTx/>
              <a:buChar char="-"/>
            </a:pPr>
            <a:r>
              <a:rPr lang="ru-RU" sz="1200" dirty="0" smtClean="0">
                <a:latin typeface="Times New Roman" panose="02020603050405020304" pitchFamily="18" charset="0"/>
                <a:cs typeface="Times New Roman" panose="02020603050405020304" pitchFamily="18" charset="0"/>
              </a:rPr>
              <a:t>и </a:t>
            </a:r>
            <a:r>
              <a:rPr lang="ru-RU" sz="1200" dirty="0" err="1">
                <a:latin typeface="Times New Roman" panose="02020603050405020304" pitchFamily="18" charset="0"/>
                <a:cs typeface="Times New Roman" panose="02020603050405020304" pitchFamily="18" charset="0"/>
              </a:rPr>
              <a:t>ботижа</a:t>
            </a:r>
            <a:r>
              <a:rPr lang="ru-RU" sz="1200" dirty="0">
                <a:latin typeface="Times New Roman" panose="02020603050405020304" pitchFamily="18" charset="0"/>
                <a:cs typeface="Times New Roman" panose="02020603050405020304" pitchFamily="18" charset="0"/>
              </a:rPr>
              <a:t> служит  для извлечения баса</a:t>
            </a:r>
            <a:r>
              <a:rPr lang="ru-RU" sz="1200" dirty="0" smtClean="0">
                <a:latin typeface="Times New Roman" panose="02020603050405020304" pitchFamily="18" charset="0"/>
                <a:cs typeface="Times New Roman" panose="02020603050405020304" pitchFamily="18" charset="0"/>
              </a:rPr>
              <a:t>.</a:t>
            </a:r>
            <a:endParaRPr lang="ru-RU" dirty="0"/>
          </a:p>
          <a:p>
            <a:r>
              <a:rPr lang="ru-RU" dirty="0"/>
              <a:t> </a:t>
            </a:r>
            <a:r>
              <a:rPr lang="ru-RU" sz="1200" dirty="0">
                <a:latin typeface="Times New Roman" panose="02020603050405020304" pitchFamily="18" charset="0"/>
                <a:cs typeface="Times New Roman" panose="02020603050405020304" pitchFamily="18" charset="0"/>
              </a:rPr>
              <a:t>А также множество перкуссионных (так как кубинскую национальную музыку отличает именно наличие ритмических акцентов</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r>
              <a:rPr lang="ru-RU" sz="1200" dirty="0">
                <a:latin typeface="Times New Roman" panose="02020603050405020304" pitchFamily="18" charset="0"/>
                <a:cs typeface="Times New Roman" panose="02020603050405020304" pitchFamily="18" charset="0"/>
              </a:rPr>
              <a:t>- Бонго - два небольших, разных по размеру скрепленных барабана</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r>
              <a:rPr lang="ru-RU" sz="1200" dirty="0">
                <a:latin typeface="Times New Roman" panose="02020603050405020304" pitchFamily="18" charset="0"/>
                <a:cs typeface="Times New Roman" panose="02020603050405020304" pitchFamily="18" charset="0"/>
              </a:rPr>
              <a:t>- Конго - высокий узкий барабан, на котором играют стоя</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r>
              <a:rPr lang="ru-RU" sz="1200" dirty="0">
                <a:latin typeface="Times New Roman" panose="02020603050405020304" pitchFamily="18" charset="0"/>
                <a:cs typeface="Times New Roman" panose="02020603050405020304" pitchFamily="18" charset="0"/>
              </a:rPr>
              <a:t>- Клаве - основа латинского ритма, две круглые палочки из твердых сортов дерева</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Тимбалес</a:t>
            </a:r>
            <a:r>
              <a:rPr lang="ru-RU" sz="1200" dirty="0">
                <a:latin typeface="Times New Roman" panose="02020603050405020304" pitchFamily="18" charset="0"/>
                <a:cs typeface="Times New Roman" panose="02020603050405020304" pitchFamily="18" charset="0"/>
              </a:rPr>
              <a:t> - пара </a:t>
            </a:r>
            <a:r>
              <a:rPr lang="ru-RU" sz="1200" dirty="0" err="1">
                <a:latin typeface="Times New Roman" panose="02020603050405020304" pitchFamily="18" charset="0"/>
                <a:cs typeface="Times New Roman" panose="02020603050405020304" pitchFamily="18" charset="0"/>
              </a:rPr>
              <a:t>одномембранных</a:t>
            </a:r>
            <a:r>
              <a:rPr lang="ru-RU" sz="1200" dirty="0">
                <a:latin typeface="Times New Roman" panose="02020603050405020304" pitchFamily="18" charset="0"/>
                <a:cs typeface="Times New Roman" panose="02020603050405020304" pitchFamily="18" charset="0"/>
              </a:rPr>
              <a:t> полусферических барабана</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r>
              <a:rPr lang="ru-RU" sz="1200" dirty="0">
                <a:latin typeface="Times New Roman" panose="02020603050405020304" pitchFamily="18" charset="0"/>
                <a:cs typeface="Times New Roman" panose="02020603050405020304" pitchFamily="18" charset="0"/>
              </a:rPr>
              <a:t>- Бата - древнейший барабан, в виде непропорциональных песочный часов</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Ковбелл</a:t>
            </a:r>
            <a:r>
              <a:rPr lang="ru-RU" sz="1200" dirty="0">
                <a:latin typeface="Times New Roman" panose="02020603050405020304" pitchFamily="18" charset="0"/>
                <a:cs typeface="Times New Roman" panose="02020603050405020304" pitchFamily="18" charset="0"/>
              </a:rPr>
              <a:t> – металлический колокольчик </a:t>
            </a:r>
            <a:r>
              <a:rPr lang="ru-RU" sz="1200" dirty="0" err="1">
                <a:latin typeface="Times New Roman" panose="02020603050405020304" pitchFamily="18" charset="0"/>
                <a:cs typeface="Times New Roman" panose="02020603050405020304" pitchFamily="18" charset="0"/>
              </a:rPr>
              <a:t>трапецевидной</a:t>
            </a:r>
            <a:r>
              <a:rPr lang="ru-RU" sz="1200" dirty="0">
                <a:latin typeface="Times New Roman" panose="02020603050405020304" pitchFamily="18" charset="0"/>
                <a:cs typeface="Times New Roman" panose="02020603050405020304" pitchFamily="18" charset="0"/>
              </a:rPr>
              <a:t> формы</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a:p>
            <a:r>
              <a:rPr lang="ru-RU" sz="1200" dirty="0">
                <a:latin typeface="Times New Roman" panose="02020603050405020304" pitchFamily="18" charset="0"/>
                <a:cs typeface="Times New Roman" panose="02020603050405020304" pitchFamily="18" charset="0"/>
              </a:rPr>
              <a:t>- Гуиро – ударный </a:t>
            </a:r>
            <a:r>
              <a:rPr lang="ru-RU" sz="1200" dirty="0" err="1">
                <a:latin typeface="Times New Roman" panose="02020603050405020304" pitchFamily="18" charset="0"/>
                <a:cs typeface="Times New Roman" panose="02020603050405020304" pitchFamily="18" charset="0"/>
              </a:rPr>
              <a:t>инструмен</a:t>
            </a:r>
            <a:r>
              <a:rPr lang="ru-RU" sz="1200" dirty="0">
                <a:latin typeface="Times New Roman" panose="02020603050405020304" pitchFamily="18" charset="0"/>
                <a:cs typeface="Times New Roman" panose="02020603050405020304" pitchFamily="18" charset="0"/>
              </a:rPr>
              <a:t>, сделан из плодов </a:t>
            </a:r>
            <a:r>
              <a:rPr lang="ru-RU" sz="1200" dirty="0" err="1">
                <a:latin typeface="Times New Roman" panose="02020603050405020304" pitchFamily="18" charset="0"/>
                <a:cs typeface="Times New Roman" panose="02020603050405020304" pitchFamily="18" charset="0"/>
              </a:rPr>
              <a:t>горлянкового</a:t>
            </a:r>
            <a:r>
              <a:rPr lang="ru-RU" sz="1200" dirty="0">
                <a:latin typeface="Times New Roman" panose="02020603050405020304" pitchFamily="18" charset="0"/>
                <a:cs typeface="Times New Roman" panose="02020603050405020304" pitchFamily="18" charset="0"/>
              </a:rPr>
              <a:t> дерева (тыквы);</a:t>
            </a:r>
          </a:p>
          <a:p>
            <a:endParaRPr lang="ru-RU" sz="1200" dirty="0">
              <a:latin typeface="Times New Roman" panose="02020603050405020304" pitchFamily="18" charset="0"/>
              <a:cs typeface="Times New Roman" panose="02020603050405020304" pitchFamily="18" charset="0"/>
            </a:endParaRPr>
          </a:p>
          <a:p>
            <a:r>
              <a:rPr lang="ru-RU" sz="1200" dirty="0">
                <a:latin typeface="Times New Roman" panose="02020603050405020304" pitchFamily="18" charset="0"/>
                <a:cs typeface="Times New Roman" panose="02020603050405020304" pitchFamily="18" charset="0"/>
              </a:rPr>
              <a:t> </a:t>
            </a:r>
          </a:p>
          <a:p>
            <a:endParaRPr lang="ru-RU" dirty="0"/>
          </a:p>
          <a:p>
            <a:r>
              <a:rPr lang="ru-RU" dirty="0"/>
              <a:t> </a:t>
            </a:r>
          </a:p>
        </p:txBody>
      </p:sp>
      <p:sp>
        <p:nvSpPr>
          <p:cNvPr id="3" name="TextBox 2"/>
          <p:cNvSpPr txBox="1"/>
          <p:nvPr/>
        </p:nvSpPr>
        <p:spPr>
          <a:xfrm>
            <a:off x="2308860" y="0"/>
            <a:ext cx="7623810" cy="584775"/>
          </a:xfrm>
          <a:prstGeom prst="rect">
            <a:avLst/>
          </a:prstGeom>
          <a:noFill/>
        </p:spPr>
        <p:txBody>
          <a:bodyPr wrap="square" rtlCol="0">
            <a:spAutoFit/>
          </a:bodyPr>
          <a:lstStyle/>
          <a:p>
            <a:r>
              <a:rPr lang="ru-RU" sz="3200" b="1" dirty="0">
                <a:latin typeface="Times New Roman" panose="02020603050405020304" pitchFamily="18" charset="0"/>
                <a:cs typeface="Times New Roman" panose="02020603050405020304" pitchFamily="18" charset="0"/>
              </a:rPr>
              <a:t>Кубинские музыкальные инструменты</a:t>
            </a:r>
          </a:p>
        </p:txBody>
      </p:sp>
    </p:spTree>
    <p:extLst>
      <p:ext uri="{BB962C8B-B14F-4D97-AF65-F5344CB8AC3E}">
        <p14:creationId xmlns:p14="http://schemas.microsoft.com/office/powerpoint/2010/main" val="13842044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9965" y="612845"/>
            <a:ext cx="11437749" cy="3416320"/>
          </a:xfrm>
          <a:prstGeom prst="rect">
            <a:avLst/>
          </a:prstGeom>
        </p:spPr>
        <p:txBody>
          <a:bodyPr wrap="square">
            <a:spAutoFit/>
          </a:bodyPr>
          <a:lstStyle/>
          <a:p>
            <a:r>
              <a:rPr lang="ru-RU" dirty="0"/>
              <a:t>Тем не менее, в законе имелась небольшая лазейка — вольноотпущенникам не запрещалось становиться музыкантами. И надо отдать им должное, кубинские негры использовали этот шанс. Уже в XVI веке африканцы пели в церковных хорах, играли на европейских музыкальных инструментах; из-за нехватки музыкантов, состоявших на службе у церкви, служба совершалась часто при участии светских музыкантов. Благодаря этому всякая расовая дискриминация в музыкальной среде была исключена. Этот факт оказал значительное влияние на всё формирование кубинской музыки.</a:t>
            </a:r>
          </a:p>
          <a:p>
            <a:endParaRPr lang="ru-RU" dirty="0"/>
          </a:p>
          <a:p>
            <a:r>
              <a:rPr lang="ru-RU" dirty="0"/>
              <a:t>Однако даже на музыкальном поприще некоторые пути африканцам были закрыты: например, музыкант-негр не мог занять место в капелле собора Гаваны. Тем не менее, оставалась ещё одна лазейка — танцы, которые в начале XIX века были излюбленным развлечением креолов. Поэтому вовсе неудивительно, что первым оригинальным жанром кубинской музыки стал дансон, название которого можно перевести с испанского как «танец».</a:t>
            </a:r>
          </a:p>
        </p:txBody>
      </p:sp>
    </p:spTree>
    <p:extLst>
      <p:ext uri="{BB962C8B-B14F-4D97-AF65-F5344CB8AC3E}">
        <p14:creationId xmlns:p14="http://schemas.microsoft.com/office/powerpoint/2010/main" val="5784808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83822" y="339721"/>
            <a:ext cx="11277600" cy="4524315"/>
          </a:xfrm>
          <a:prstGeom prst="rect">
            <a:avLst/>
          </a:prstGeom>
        </p:spPr>
        <p:txBody>
          <a:bodyPr wrap="square">
            <a:spAutoFit/>
          </a:bodyPr>
          <a:lstStyle/>
          <a:p>
            <a:endParaRPr lang="ru-RU" sz="1200" dirty="0" smtClean="0">
              <a:latin typeface="Times New Roman" panose="02020603050405020304" pitchFamily="18" charset="0"/>
              <a:cs typeface="Times New Roman" panose="02020603050405020304" pitchFamily="18" charset="0"/>
            </a:endParaRPr>
          </a:p>
          <a:p>
            <a:r>
              <a:rPr lang="ru-RU" sz="1200" dirty="0" smtClean="0">
                <a:latin typeface="Times New Roman" panose="02020603050405020304" pitchFamily="18" charset="0"/>
                <a:cs typeface="Times New Roman" panose="02020603050405020304" pitchFamily="18" charset="0"/>
              </a:rPr>
              <a:t>Испанцы настолько рьяно принялись насаждать цивилизацию на открытых землях, что ко второй половине XVI века уничтожили практически всех индейцев — </a:t>
            </a:r>
            <a:r>
              <a:rPr lang="ru-RU" sz="1200" dirty="0" err="1" smtClean="0">
                <a:latin typeface="Times New Roman" panose="02020603050405020304" pitchFamily="18" charset="0"/>
                <a:cs typeface="Times New Roman" panose="02020603050405020304" pitchFamily="18" charset="0"/>
              </a:rPr>
              <a:t>таино</a:t>
            </a:r>
            <a:r>
              <a:rPr lang="ru-RU" sz="1200" dirty="0" smtClean="0">
                <a:latin typeface="Times New Roman" panose="02020603050405020304" pitchFamily="18" charset="0"/>
                <a:cs typeface="Times New Roman" panose="02020603050405020304" pitchFamily="18" charset="0"/>
              </a:rPr>
              <a:t> и </a:t>
            </a:r>
            <a:r>
              <a:rPr lang="ru-RU" sz="1200" dirty="0" err="1" smtClean="0">
                <a:latin typeface="Times New Roman" panose="02020603050405020304" pitchFamily="18" charset="0"/>
                <a:cs typeface="Times New Roman" panose="02020603050405020304" pitchFamily="18" charset="0"/>
              </a:rPr>
              <a:t>сибонеев</a:t>
            </a:r>
            <a:r>
              <a:rPr lang="ru-RU" sz="1200" dirty="0" smtClean="0">
                <a:latin typeface="Times New Roman" panose="02020603050405020304" pitchFamily="18" charset="0"/>
                <a:cs typeface="Times New Roman" panose="02020603050405020304" pitchFamily="18" charset="0"/>
              </a:rPr>
              <a:t>, проживавших на острове. Однако, поскольку кто-то должен был заниматься «нецивилизованным» тяжёлым трудом, на Кубу пошли многочисленные караваны судов, гружённых «живым товаром» — рабами из Западной Африки. Начавшись около 1513 года, этот поток продолжался вплоть до 1860-х годов. Само же рабство на Кубе было отменено лишь в 1886 году. Примерно в те же годы, во второй половине XIX века, музыка Кубы, до той поры мало отличавшаяся от европейской, начинает приобретать особенные, характерные черты. Причина этого — влияние на неё африканской культуры, усиливавшееся по мере ослабления рабовладельческой системы на острове.</a:t>
            </a:r>
          </a:p>
          <a:p>
            <a:endParaRPr lang="ru-RU" sz="1200" dirty="0" smtClean="0">
              <a:latin typeface="Times New Roman" panose="02020603050405020304" pitchFamily="18" charset="0"/>
              <a:cs typeface="Times New Roman" panose="02020603050405020304" pitchFamily="18" charset="0"/>
            </a:endParaRPr>
          </a:p>
          <a:p>
            <a:r>
              <a:rPr lang="ru-RU" sz="1200" dirty="0" smtClean="0">
                <a:latin typeface="Times New Roman" panose="02020603050405020304" pitchFamily="18" charset="0"/>
                <a:cs typeface="Times New Roman" panose="02020603050405020304" pitchFamily="18" charset="0"/>
              </a:rPr>
              <a:t>Следует отметить, что хотя положение негров в испанских колониях было ничуть не лучшим, чем, например, в Северной Америке, рабство в странах Латинской Америки несколько отличалось от аналогичной системы в США. Освобождение рабов на Кубе было сопряжено с меньшими формальностями; кроме того, негры одной национальности могли принадлежать одному хозяину. В Штатах же рабовладельцы из соображений личной безопасности старались максимально «перетасовывать» африканцев — чтобы лишить их языка, обычаев, сделать разрозненной, легко управляемой массой.</a:t>
            </a:r>
          </a:p>
          <a:p>
            <a:endParaRPr lang="ru-RU" sz="1200" dirty="0" smtClean="0">
              <a:latin typeface="Times New Roman" panose="02020603050405020304" pitchFamily="18" charset="0"/>
              <a:cs typeface="Times New Roman" panose="02020603050405020304" pitchFamily="18" charset="0"/>
            </a:endParaRPr>
          </a:p>
          <a:p>
            <a:r>
              <a:rPr lang="ru-RU" sz="1200" dirty="0" smtClean="0">
                <a:latin typeface="Times New Roman" panose="02020603050405020304" pitchFamily="18" charset="0"/>
                <a:cs typeface="Times New Roman" panose="02020603050405020304" pitchFamily="18" charset="0"/>
              </a:rPr>
              <a:t>Система расовой сегрегации на Кубе также была несколько слабее, чем в США. Если в южных штатах негр, получивший свободу, так навсегда и оставался человеком третьего сорта, то на Кубе он пользовался почти теми же правами, что и белые люди. Существовал, однако, закон, запрещавший свободным неграм занятия «чистыми» профессиями. Африканец не мог стать юристом, врачом или инженером — он должен был знать своё место и трудиться на сахарном заводе или в порту; в таком качестве он вполне устраивал белых. Тем не менее, в законе имелась небольшая лазейка — вольноотпущенникам не запрещалось становиться музыкантами. И надо отдать им должное, кубинские негры использовали этот шанс. Уже в XVI веке африканцы пели в церковных хорах, играли на европейских музыкальных инструментах; из-за нехватки музыкантов, состоявших на службе у церкви, служба совершалась часто при участии светских музыкантов. Благодаря этому всякая расовая дискриминация в музыкальной среде была исключена. Этот факт оказал значительное влияние на всё формирование кубинской музыки.</a:t>
            </a:r>
          </a:p>
          <a:p>
            <a:endParaRPr lang="ru-RU" sz="1200" dirty="0" smtClean="0">
              <a:latin typeface="Times New Roman" panose="02020603050405020304" pitchFamily="18" charset="0"/>
              <a:cs typeface="Times New Roman" panose="02020603050405020304" pitchFamily="18" charset="0"/>
            </a:endParaRPr>
          </a:p>
          <a:p>
            <a:r>
              <a:rPr lang="ru-RU" sz="1200" dirty="0" smtClean="0">
                <a:latin typeface="Times New Roman" panose="02020603050405020304" pitchFamily="18" charset="0"/>
                <a:cs typeface="Times New Roman" panose="02020603050405020304" pitchFamily="18" charset="0"/>
              </a:rPr>
              <a:t>Однако даже на музыкальном поприще некоторые пути африканцам были закрыты: например, музыкант-негр не мог занять место в капелле собора Гаваны. Тем не менее, оставалась ещё одна лазейка — танцы, которые в начале XIX века были излюбленным развлечением креолов. Поэтому вовсе неудивительно, что первым оригинальным жанром кубинской музыки стал дансон, название которого можно перевести с испанского как «танец».</a:t>
            </a:r>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02417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6889" y="1388533"/>
            <a:ext cx="7258755" cy="3693319"/>
          </a:xfrm>
          <a:prstGeom prst="rect">
            <a:avLst/>
          </a:prstGeom>
          <a:noFill/>
        </p:spPr>
        <p:txBody>
          <a:bodyPr wrap="square" rtlCol="0">
            <a:spAutoFit/>
          </a:bodyPr>
          <a:lstStyle/>
          <a:p>
            <a:r>
              <a:rPr lang="ru-RU" dirty="0" smtClean="0"/>
              <a:t>Кубинцы — народ смешанного происхождения. К моменту появления здесь испанцев, Кубу населяли племена </a:t>
            </a:r>
            <a:r>
              <a:rPr lang="ru-RU" dirty="0" err="1" smtClean="0"/>
              <a:t>сибонеев</a:t>
            </a:r>
            <a:r>
              <a:rPr lang="ru-RU" dirty="0" smtClean="0"/>
              <a:t>, индейцев </a:t>
            </a:r>
            <a:r>
              <a:rPr lang="ru-RU" dirty="0" err="1" smtClean="0"/>
              <a:t>аравакской</a:t>
            </a:r>
            <a:r>
              <a:rPr lang="ru-RU" dirty="0" smtClean="0"/>
              <a:t> группы, </a:t>
            </a:r>
            <a:r>
              <a:rPr lang="ru-RU" dirty="0" err="1" smtClean="0"/>
              <a:t>гуанаханабеев</a:t>
            </a:r>
            <a:r>
              <a:rPr lang="ru-RU" dirty="0" smtClean="0"/>
              <a:t> и индейцев, переселившихся с Гаити. В результате испанской колонизации индейцы в большинстве были истреблены. Затем сюда ввозили рабов из Африки(в основном йоруба, </a:t>
            </a:r>
            <a:r>
              <a:rPr lang="ru-RU" dirty="0" err="1" smtClean="0"/>
              <a:t>ашанти</a:t>
            </a:r>
            <a:r>
              <a:rPr lang="ru-RU" dirty="0" smtClean="0"/>
              <a:t>, </a:t>
            </a:r>
            <a:r>
              <a:rPr lang="ru-RU" dirty="0" err="1" smtClean="0"/>
              <a:t>эве</a:t>
            </a:r>
            <a:r>
              <a:rPr lang="ru-RU" dirty="0" smtClean="0"/>
              <a:t>, </a:t>
            </a:r>
            <a:r>
              <a:rPr lang="ru-RU" dirty="0" err="1" smtClean="0"/>
              <a:t>конго</a:t>
            </a:r>
            <a:r>
              <a:rPr lang="ru-RU" dirty="0" smtClean="0"/>
              <a:t>). Их потомки составляют 40 %. Кроме этого нацию сформировали мулаты, метисы, выходцы из Европы. Креолами здесь называют вообще всех уроженцев Кубы. Негра, не овладевшего испанским, прежде называли </a:t>
            </a:r>
            <a:r>
              <a:rPr lang="ru-RU" dirty="0" err="1" smtClean="0"/>
              <a:t>босаль</a:t>
            </a:r>
            <a:r>
              <a:rPr lang="ru-RU" dirty="0" smtClean="0"/>
              <a:t>. Из Испании сюда ехали в основном галисийцы, </a:t>
            </a:r>
            <a:r>
              <a:rPr lang="ru-RU" dirty="0" err="1" smtClean="0"/>
              <a:t>кастильцы</a:t>
            </a:r>
            <a:r>
              <a:rPr lang="ru-RU" dirty="0" smtClean="0"/>
              <a:t>, </a:t>
            </a:r>
            <a:r>
              <a:rPr lang="ru-RU" dirty="0" err="1" smtClean="0"/>
              <a:t>наваррцы</a:t>
            </a:r>
            <a:r>
              <a:rPr lang="ru-RU" dirty="0" smtClean="0"/>
              <a:t>, каталонцы. Их всех вместе называют </a:t>
            </a:r>
            <a:r>
              <a:rPr lang="ru-RU" dirty="0" err="1" smtClean="0"/>
              <a:t>гальего</a:t>
            </a:r>
            <a:r>
              <a:rPr lang="ru-RU" dirty="0" smtClean="0"/>
              <a:t>(галисийцами). С конца 18 в. сюда прибыл также большой поток французов с Гаити и Луизианы, итальянцев, китайцев и индейцев из Мексики.</a:t>
            </a:r>
            <a:endParaRPr lang="ru-RU" dirty="0"/>
          </a:p>
        </p:txBody>
      </p:sp>
    </p:spTree>
    <p:extLst>
      <p:ext uri="{BB962C8B-B14F-4D97-AF65-F5344CB8AC3E}">
        <p14:creationId xmlns:p14="http://schemas.microsoft.com/office/powerpoint/2010/main" val="143817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4675" y="504836"/>
            <a:ext cx="10961512" cy="1938992"/>
          </a:xfrm>
          <a:prstGeom prst="rect">
            <a:avLst/>
          </a:prstGeom>
          <a:noFill/>
        </p:spPr>
        <p:txBody>
          <a:bodyPr wrap="square" rtlCol="0">
            <a:spAutoFit/>
          </a:bodyPr>
          <a:lstStyle/>
          <a:p>
            <a:pPr algn="just"/>
            <a:r>
              <a:rPr lang="ru-RU" sz="2400" dirty="0" smtClean="0">
                <a:latin typeface="Times New Roman" panose="02020603050405020304" pitchFamily="18" charset="0"/>
                <a:cs typeface="Times New Roman" panose="02020603050405020304" pitchFamily="18" charset="0"/>
              </a:rPr>
              <a:t>Уничтожив коренное население</a:t>
            </a:r>
            <a:r>
              <a:rPr lang="ru-RU" sz="2400" dirty="0">
                <a:latin typeface="Times New Roman" panose="02020603050405020304" pitchFamily="18" charset="0"/>
                <a:cs typeface="Times New Roman" panose="02020603050405020304" pitchFamily="18" charset="0"/>
              </a:rPr>
              <a:t>, для работы на </a:t>
            </a:r>
            <a:r>
              <a:rPr lang="ru-RU" sz="2400" dirty="0" smtClean="0">
                <a:latin typeface="Times New Roman" panose="02020603050405020304" pitchFamily="18" charset="0"/>
                <a:cs typeface="Times New Roman" panose="02020603050405020304" pitchFamily="18" charset="0"/>
              </a:rPr>
              <a:t>сахарных </a:t>
            </a:r>
            <a:r>
              <a:rPr lang="ru-RU" sz="2400" dirty="0">
                <a:latin typeface="Times New Roman" panose="02020603050405020304" pitchFamily="18" charset="0"/>
                <a:cs typeface="Times New Roman" panose="02020603050405020304" pitchFamily="18" charset="0"/>
              </a:rPr>
              <a:t>и </a:t>
            </a:r>
            <a:r>
              <a:rPr lang="ru-RU" sz="2400" dirty="0" smtClean="0">
                <a:latin typeface="Times New Roman" panose="02020603050405020304" pitchFamily="18" charset="0"/>
                <a:cs typeface="Times New Roman" panose="02020603050405020304" pitchFamily="18" charset="0"/>
              </a:rPr>
              <a:t>табачных плантациях,</a:t>
            </a:r>
            <a:endParaRPr lang="ru-RU" sz="2400" dirty="0">
              <a:latin typeface="Times New Roman" panose="02020603050405020304" pitchFamily="18" charset="0"/>
              <a:cs typeface="Times New Roman" panose="02020603050405020304" pitchFamily="18" charset="0"/>
            </a:endParaRPr>
          </a:p>
          <a:p>
            <a:pPr algn="just"/>
            <a:r>
              <a:rPr lang="ru-RU" sz="2400" dirty="0" smtClean="0">
                <a:latin typeface="Times New Roman" panose="02020603050405020304" pitchFamily="18" charset="0"/>
                <a:cs typeface="Times New Roman" panose="02020603050405020304" pitchFamily="18" charset="0"/>
              </a:rPr>
              <a:t>испанцы стали ввозить черных рабов </a:t>
            </a:r>
            <a:r>
              <a:rPr lang="ru-RU" sz="2400" dirty="0">
                <a:latin typeface="Times New Roman" panose="02020603050405020304" pitchFamily="18" charset="0"/>
                <a:cs typeface="Times New Roman" panose="02020603050405020304" pitchFamily="18" charset="0"/>
              </a:rPr>
              <a:t>из Западной </a:t>
            </a:r>
            <a:r>
              <a:rPr lang="ru-RU" sz="2400" dirty="0" smtClean="0">
                <a:latin typeface="Times New Roman" panose="02020603050405020304" pitchFamily="18" charset="0"/>
                <a:cs typeface="Times New Roman" panose="02020603050405020304" pitchFamily="18" charset="0"/>
              </a:rPr>
              <a:t>Африки, </a:t>
            </a:r>
            <a:r>
              <a:rPr lang="ru-RU" sz="2400" dirty="0">
                <a:latin typeface="Times New Roman" panose="02020603050405020304" pitchFamily="18" charset="0"/>
                <a:cs typeface="Times New Roman" panose="02020603050405020304" pitchFamily="18" charset="0"/>
              </a:rPr>
              <a:t>китайцев из Азии, рабов-индейцев из Южной и Центральной Америки. На остров пошли многочисленные караваны судов, гружённых «живым товаром» с 1513 года вплоть до 1860-х годов. Рабство на Кубе было отменено лишь в 1886 году. </a:t>
            </a:r>
          </a:p>
        </p:txBody>
      </p:sp>
      <p:pic>
        <p:nvPicPr>
          <p:cNvPr id="4" name="Picture 4" descr="http://img3.proshkolu.ru/content/media/pic/std/3000000/2945000/2944384-7fbe5e115d7355b3.jpg"/>
          <p:cNvPicPr>
            <a:picLocks noChangeAspect="1" noChangeArrowheads="1"/>
          </p:cNvPicPr>
          <p:nvPr/>
        </p:nvPicPr>
        <p:blipFill rotWithShape="1">
          <a:blip r:embed="rId2">
            <a:extLst>
              <a:ext uri="{28A0092B-C50C-407E-A947-70E740481C1C}">
                <a14:useLocalDpi xmlns:a14="http://schemas.microsoft.com/office/drawing/2010/main" val="0"/>
              </a:ext>
            </a:extLst>
          </a:blip>
          <a:srcRect b="5402"/>
          <a:stretch/>
        </p:blipFill>
        <p:spPr bwMode="auto">
          <a:xfrm>
            <a:off x="154256" y="2514004"/>
            <a:ext cx="5952937" cy="41794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http://ic.pics.livejournal.com/uglich_jj/22518204/408469/408469_original.jpg"/>
          <p:cNvPicPr>
            <a:picLocks noChangeAspect="1" noChangeArrowheads="1"/>
          </p:cNvPicPr>
          <p:nvPr/>
        </p:nvPicPr>
        <p:blipFill rotWithShape="1">
          <a:blip r:embed="rId3">
            <a:extLst>
              <a:ext uri="{28A0092B-C50C-407E-A947-70E740481C1C}">
                <a14:useLocalDpi xmlns:a14="http://schemas.microsoft.com/office/drawing/2010/main" val="0"/>
              </a:ext>
            </a:extLst>
          </a:blip>
          <a:srcRect b="7203"/>
          <a:stretch/>
        </p:blipFill>
        <p:spPr bwMode="auto">
          <a:xfrm>
            <a:off x="6075431" y="2584181"/>
            <a:ext cx="5860713" cy="41794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130724" y="0"/>
            <a:ext cx="5717078" cy="584775"/>
          </a:xfrm>
          <a:prstGeom prst="rect">
            <a:avLst/>
          </a:prstGeom>
        </p:spPr>
        <p:txBody>
          <a:bodyPr wrap="none">
            <a:spAutoFit/>
          </a:bodyPr>
          <a:lstStyle/>
          <a:p>
            <a:r>
              <a:rPr lang="ru-RU" sz="3200" dirty="0">
                <a:solidFill>
                  <a:srgbClr val="002060"/>
                </a:solidFill>
                <a:latin typeface="Times New Roman" panose="02020603050405020304" pitchFamily="18" charset="0"/>
                <a:cs typeface="Times New Roman" panose="02020603050405020304" pitchFamily="18" charset="0"/>
              </a:rPr>
              <a:t>Формирование населения Кубы</a:t>
            </a:r>
          </a:p>
        </p:txBody>
      </p:sp>
    </p:spTree>
    <p:extLst>
      <p:ext uri="{BB962C8B-B14F-4D97-AF65-F5344CB8AC3E}">
        <p14:creationId xmlns:p14="http://schemas.microsoft.com/office/powerpoint/2010/main" val="9671156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48000" y="1720840"/>
            <a:ext cx="6096000" cy="3416320"/>
          </a:xfrm>
          <a:prstGeom prst="rect">
            <a:avLst/>
          </a:prstGeom>
        </p:spPr>
        <p:txBody>
          <a:bodyPr>
            <a:spAutoFit/>
          </a:bodyPr>
          <a:lstStyle/>
          <a:p>
            <a:r>
              <a:rPr lang="ru-RU" dirty="0"/>
              <a:t>Всё это вытекает в заводные ритмы кубинской музыки, которую весьма трудно спутать с остальной латинской.</a:t>
            </a:r>
          </a:p>
          <a:p>
            <a:endParaRPr lang="ru-RU" dirty="0"/>
          </a:p>
          <a:p>
            <a:r>
              <a:rPr lang="ru-RU" dirty="0"/>
              <a:t>Феноменом узнаваемости кубинской музыки можно назвать то, что местные музыканты называют «</a:t>
            </a:r>
            <a:r>
              <a:rPr lang="ru-RU" dirty="0" err="1"/>
              <a:t>salsa</a:t>
            </a:r>
            <a:r>
              <a:rPr lang="ru-RU" dirty="0"/>
              <a:t> </a:t>
            </a:r>
            <a:r>
              <a:rPr lang="ru-RU" dirty="0" err="1"/>
              <a:t>nueva</a:t>
            </a:r>
            <a:r>
              <a:rPr lang="ru-RU" dirty="0"/>
              <a:t>» или «</a:t>
            </a:r>
            <a:r>
              <a:rPr lang="ru-RU" dirty="0" err="1"/>
              <a:t>timba</a:t>
            </a:r>
            <a:r>
              <a:rPr lang="ru-RU" dirty="0"/>
              <a:t>» . Однако, прежде всего, </a:t>
            </a:r>
            <a:r>
              <a:rPr lang="ru-RU" dirty="0" err="1"/>
              <a:t>тимба</a:t>
            </a:r>
            <a:r>
              <a:rPr lang="ru-RU" dirty="0"/>
              <a:t> — наследница долгой культурной музыкальной традиции. Некоторые очень популярные сейчас исполнители, такие как «N. G. </a:t>
            </a:r>
            <a:r>
              <a:rPr lang="ru-RU" dirty="0" err="1"/>
              <a:t>La</a:t>
            </a:r>
            <a:r>
              <a:rPr lang="ru-RU" dirty="0"/>
              <a:t> </a:t>
            </a:r>
            <a:r>
              <a:rPr lang="ru-RU" dirty="0" err="1"/>
              <a:t>Banda</a:t>
            </a:r>
            <a:r>
              <a:rPr lang="ru-RU" dirty="0"/>
              <a:t>», «</a:t>
            </a:r>
            <a:r>
              <a:rPr lang="ru-RU" dirty="0" err="1"/>
              <a:t>Charanga</a:t>
            </a:r>
            <a:r>
              <a:rPr lang="ru-RU" dirty="0"/>
              <a:t> </a:t>
            </a:r>
            <a:r>
              <a:rPr lang="ru-RU" dirty="0" err="1"/>
              <a:t>Habanera</a:t>
            </a:r>
            <a:r>
              <a:rPr lang="ru-RU" dirty="0"/>
              <a:t>», «</a:t>
            </a:r>
            <a:r>
              <a:rPr lang="ru-RU" dirty="0" err="1"/>
              <a:t>Paulito</a:t>
            </a:r>
            <a:r>
              <a:rPr lang="ru-RU" dirty="0"/>
              <a:t> y </a:t>
            </a:r>
            <a:r>
              <a:rPr lang="ru-RU" dirty="0" err="1"/>
              <a:t>su</a:t>
            </a:r>
            <a:r>
              <a:rPr lang="ru-RU" dirty="0"/>
              <a:t> </a:t>
            </a:r>
            <a:r>
              <a:rPr lang="ru-RU" dirty="0" err="1"/>
              <a:t>Elite</a:t>
            </a:r>
            <a:r>
              <a:rPr lang="ru-RU" dirty="0"/>
              <a:t>», «</a:t>
            </a:r>
            <a:r>
              <a:rPr lang="ru-RU" dirty="0" err="1"/>
              <a:t>El</a:t>
            </a:r>
            <a:r>
              <a:rPr lang="ru-RU" dirty="0"/>
              <a:t> </a:t>
            </a:r>
            <a:r>
              <a:rPr lang="ru-RU" dirty="0" err="1"/>
              <a:t>Medico</a:t>
            </a:r>
            <a:r>
              <a:rPr lang="ru-RU" dirty="0"/>
              <a:t> </a:t>
            </a:r>
            <a:r>
              <a:rPr lang="ru-RU" dirty="0" err="1"/>
              <a:t>de</a:t>
            </a:r>
            <a:r>
              <a:rPr lang="ru-RU" dirty="0"/>
              <a:t> </a:t>
            </a:r>
            <a:r>
              <a:rPr lang="ru-RU" dirty="0" err="1"/>
              <a:t>la</a:t>
            </a:r>
            <a:r>
              <a:rPr lang="ru-RU" dirty="0"/>
              <a:t> </a:t>
            </a:r>
            <a:r>
              <a:rPr lang="ru-RU" dirty="0" err="1"/>
              <a:t>Salsa</a:t>
            </a:r>
            <a:r>
              <a:rPr lang="ru-RU" dirty="0"/>
              <a:t>» были безжалостно раскритикованы, в том числе и средствами массовой информации, но среди молодого поколения их популярность очень высока.</a:t>
            </a:r>
          </a:p>
        </p:txBody>
      </p:sp>
    </p:spTree>
    <p:extLst>
      <p:ext uri="{BB962C8B-B14F-4D97-AF65-F5344CB8AC3E}">
        <p14:creationId xmlns:p14="http://schemas.microsoft.com/office/powerpoint/2010/main" val="18156019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7375" y="1213008"/>
            <a:ext cx="12054625" cy="4524315"/>
          </a:xfrm>
          <a:prstGeom prst="rect">
            <a:avLst/>
          </a:prstGeom>
        </p:spPr>
        <p:txBody>
          <a:bodyPr wrap="square">
            <a:spAutoFit/>
          </a:bodyPr>
          <a:lstStyle/>
          <a:p>
            <a:r>
              <a:rPr lang="ru-RU" dirty="0"/>
              <a:t>Латиноамериканская музыка (сокр. </a:t>
            </a:r>
            <a:r>
              <a:rPr lang="ru-RU" dirty="0" err="1"/>
              <a:t>латино</a:t>
            </a:r>
            <a:r>
              <a:rPr lang="ru-RU" dirty="0"/>
              <a:t> (</a:t>
            </a:r>
            <a:r>
              <a:rPr lang="ru-RU" dirty="0" err="1"/>
              <a:t>latino</a:t>
            </a:r>
            <a:r>
              <a:rPr lang="ru-RU" dirty="0"/>
              <a:t>)) - обобщённое название музыкальных стилей и жанров стран Латинской Америки, а также музыка выходцев из этих стран, компактно проживающих на территории других государств и образующих большие латиноамериканские сообщества (например, в США). В разговорной речи часто используется сокращённое название «латинская музыка» (исп. </a:t>
            </a:r>
            <a:r>
              <a:rPr lang="ru-RU" dirty="0" err="1"/>
              <a:t>música</a:t>
            </a:r>
            <a:r>
              <a:rPr lang="ru-RU" dirty="0"/>
              <a:t> </a:t>
            </a:r>
            <a:r>
              <a:rPr lang="ru-RU" dirty="0" err="1"/>
              <a:t>latina</a:t>
            </a:r>
            <a:r>
              <a:rPr lang="ru-RU" dirty="0"/>
              <a:t>). Латиноамериканская музыка, роль которой в повседневной жизни Латинской Америки весьма высока, является сплавом многих музыкальных культур, однако основу её составляют три компонента: испанская (либо португальская), африканская и индейская музыкальные культуры. Как правило, латиноамериканские песни исполняются на испанском или португальском языках, реже — на французском. Латиноамериканские исполнители, живущие в США, обычно двуязычны и нередко используют тексты на английском языке. Собственно испанская и португальская музыка не относится к латиноамериканской, будучи, однако, тесно связана с последней большим количеством связей; причём влияние испанской и португальской музыки на латиноамериканскую обоюдно. </a:t>
            </a:r>
          </a:p>
          <a:p>
            <a:r>
              <a:rPr lang="ru-RU" dirty="0"/>
              <a:t>Несмотря на то, что латиноамериканская музыка крайне неоднородна и в каждой стране Латинской Америки имеет свои особенности, стилистически её можно подразделить на несколько основных региональных стилей: </a:t>
            </a:r>
          </a:p>
          <a:p>
            <a:r>
              <a:rPr lang="ru-RU" dirty="0"/>
              <a:t>•андскую музыку; •</a:t>
            </a:r>
            <a:r>
              <a:rPr lang="ru-RU" dirty="0" err="1"/>
              <a:t>центральноамериканскую</a:t>
            </a:r>
            <a:r>
              <a:rPr lang="ru-RU" dirty="0"/>
              <a:t> музыку; •карибскую музыку; •аргентинскую музыку; •мексиканскую музыку; •бразильскую музыку. </a:t>
            </a:r>
          </a:p>
          <a:p>
            <a:r>
              <a:rPr lang="ru-RU" dirty="0"/>
              <a:t>Следует, однако, иметь в виду, что такое деление весьма условно и границы этих музыкальных стилей сильно размыты.</a:t>
            </a:r>
          </a:p>
        </p:txBody>
      </p:sp>
    </p:spTree>
    <p:extLst>
      <p:ext uri="{BB962C8B-B14F-4D97-AF65-F5344CB8AC3E}">
        <p14:creationId xmlns:p14="http://schemas.microsoft.com/office/powerpoint/2010/main" val="1150041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49956" y="143973"/>
            <a:ext cx="11198577" cy="1015663"/>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За всю историю Кубы, на остров приезжали эмигранты из Испании, Германии, Британии и Франции. А в XX веке сюда прибыло немало </a:t>
            </a:r>
            <a:r>
              <a:rPr lang="ru-RU" sz="2000" dirty="0" smtClean="0">
                <a:latin typeface="Times New Roman" panose="02020603050405020304" pitchFamily="18" charset="0"/>
                <a:cs typeface="Times New Roman" panose="02020603050405020304" pitchFamily="18" charset="0"/>
              </a:rPr>
              <a:t>американцев.</a:t>
            </a:r>
            <a:r>
              <a:rPr lang="ru-RU" dirty="0"/>
              <a:t> </a:t>
            </a:r>
            <a:r>
              <a:rPr lang="ru-RU" sz="2000" dirty="0">
                <a:latin typeface="Times New Roman" panose="02020603050405020304" pitchFamily="18" charset="0"/>
                <a:cs typeface="Times New Roman" panose="02020603050405020304" pitchFamily="18" charset="0"/>
              </a:rPr>
              <a:t>Таким образом создавалась нынешняя кубинская нация, впитавшая в себя черты народов со всего мира.</a:t>
            </a:r>
          </a:p>
        </p:txBody>
      </p:sp>
      <p:pic>
        <p:nvPicPr>
          <p:cNvPr id="7" name="Picture 2" descr="http://worldschooluniform.ru/_ph/6/3691188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52444" y="3735336"/>
            <a:ext cx="3789600" cy="30509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www.conservapedia.com/images/thumb/e/e3/Cuban_people.jpg/520px-Cuban_peo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1" y="3724158"/>
            <a:ext cx="4143021" cy="3062111"/>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4"/>
          <a:stretch>
            <a:fillRect/>
          </a:stretch>
        </p:blipFill>
        <p:spPr>
          <a:xfrm>
            <a:off x="4248535" y="1187172"/>
            <a:ext cx="3875554" cy="2548164"/>
          </a:xfrm>
          <a:prstGeom prst="rect">
            <a:avLst/>
          </a:prstGeom>
        </p:spPr>
      </p:pic>
      <p:sp>
        <p:nvSpPr>
          <p:cNvPr id="9" name="Прямоугольник 8"/>
          <p:cNvSpPr/>
          <p:nvPr/>
        </p:nvSpPr>
        <p:spPr>
          <a:xfrm>
            <a:off x="4647110" y="3965981"/>
            <a:ext cx="3476979" cy="2062103"/>
          </a:xfrm>
          <a:prstGeom prst="rect">
            <a:avLst/>
          </a:prstGeom>
        </p:spPr>
        <p:txBody>
          <a:bodyPr wrap="square">
            <a:spAutoFit/>
          </a:bodyPr>
          <a:lstStyle/>
          <a:p>
            <a:r>
              <a:rPr lang="ru-RU" sz="2400" dirty="0"/>
              <a:t>Национальный </a:t>
            </a:r>
            <a:r>
              <a:rPr lang="ru-RU" sz="2400" dirty="0" smtClean="0"/>
              <a:t>состав</a:t>
            </a:r>
          </a:p>
          <a:p>
            <a:pPr marL="342900" indent="-34290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мулаты </a:t>
            </a:r>
            <a:r>
              <a:rPr lang="ru-RU" sz="2000" dirty="0">
                <a:latin typeface="Times New Roman" panose="02020603050405020304" pitchFamily="18" charset="0"/>
                <a:cs typeface="Times New Roman" panose="02020603050405020304" pitchFamily="18" charset="0"/>
              </a:rPr>
              <a:t>(51</a:t>
            </a:r>
            <a:r>
              <a:rPr lang="ru-RU" sz="2000" dirty="0" smtClean="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белые </a:t>
            </a:r>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потомки </a:t>
            </a:r>
            <a:r>
              <a:rPr lang="ru-RU" sz="2000" dirty="0">
                <a:latin typeface="Times New Roman" panose="02020603050405020304" pitchFamily="18" charset="0"/>
                <a:cs typeface="Times New Roman" panose="02020603050405020304" pitchFamily="18" charset="0"/>
              </a:rPr>
              <a:t>европейцев (37</a:t>
            </a:r>
            <a:r>
              <a:rPr lang="ru-RU" sz="2000" dirty="0" smtClean="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чернокожие </a:t>
            </a:r>
            <a:r>
              <a:rPr lang="ru-RU" sz="2000" dirty="0">
                <a:latin typeface="Times New Roman" panose="02020603050405020304" pitchFamily="18" charset="0"/>
                <a:cs typeface="Times New Roman" panose="02020603050405020304" pitchFamily="18" charset="0"/>
              </a:rPr>
              <a:t>(11%);</a:t>
            </a:r>
          </a:p>
          <a:p>
            <a:pPr marL="342900" indent="-34290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китайцы </a:t>
            </a:r>
            <a:r>
              <a:rPr lang="ru-RU" sz="2000" dirty="0">
                <a:latin typeface="Times New Roman" panose="02020603050405020304" pitchFamily="18" charset="0"/>
                <a:cs typeface="Times New Roman" panose="02020603050405020304" pitchFamily="18" charset="0"/>
              </a:rPr>
              <a:t>(1%).</a:t>
            </a:r>
          </a:p>
        </p:txBody>
      </p:sp>
      <p:sp>
        <p:nvSpPr>
          <p:cNvPr id="10" name="Прямоугольник 9"/>
          <p:cNvSpPr/>
          <p:nvPr/>
        </p:nvSpPr>
        <p:spPr>
          <a:xfrm>
            <a:off x="705555" y="1337888"/>
            <a:ext cx="3138311" cy="1938992"/>
          </a:xfrm>
          <a:prstGeom prst="rect">
            <a:avLst/>
          </a:prstGeom>
        </p:spPr>
        <p:txBody>
          <a:bodyPr wrap="square">
            <a:spAutoFit/>
          </a:bodyPr>
          <a:lstStyle/>
          <a:p>
            <a:pPr algn="ctr"/>
            <a:r>
              <a:rPr lang="ru-RU" sz="2000" dirty="0">
                <a:solidFill>
                  <a:srgbClr val="002060"/>
                </a:solidFill>
                <a:latin typeface="Times New Roman" panose="02020603050405020304" pitchFamily="18" charset="0"/>
                <a:cs typeface="Times New Roman" panose="02020603050405020304" pitchFamily="18" charset="0"/>
              </a:rPr>
              <a:t>Креолами </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a:solidFill>
                  <a:srgbClr val="002060"/>
                </a:solidFill>
                <a:latin typeface="Times New Roman" panose="02020603050405020304" pitchFamily="18" charset="0"/>
                <a:cs typeface="Times New Roman" panose="02020603050405020304" pitchFamily="18" charset="0"/>
              </a:rPr>
              <a:t>называют </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a:solidFill>
                  <a:srgbClr val="002060"/>
                </a:solidFill>
                <a:latin typeface="Times New Roman" panose="02020603050405020304" pitchFamily="18" charset="0"/>
                <a:cs typeface="Times New Roman" panose="02020603050405020304" pitchFamily="18" charset="0"/>
              </a:rPr>
              <a:t>всех уроженцев </a:t>
            </a:r>
            <a:r>
              <a:rPr lang="ru-RU" sz="2000" dirty="0" smtClean="0">
                <a:solidFill>
                  <a:srgbClr val="002060"/>
                </a:solidFill>
                <a:latin typeface="Times New Roman" panose="02020603050405020304" pitchFamily="18" charset="0"/>
                <a:cs typeface="Times New Roman" panose="02020603050405020304" pitchFamily="18" charset="0"/>
              </a:rPr>
              <a:t>Кубы.</a:t>
            </a:r>
          </a:p>
          <a:p>
            <a:pPr algn="ctr"/>
            <a:endParaRPr lang="ru-RU" sz="2000" dirty="0" smtClean="0">
              <a:solidFill>
                <a:srgbClr val="002060"/>
              </a:solidFill>
              <a:latin typeface="Times New Roman" panose="02020603050405020304" pitchFamily="18" charset="0"/>
              <a:cs typeface="Times New Roman" panose="02020603050405020304" pitchFamily="18" charset="0"/>
            </a:endParaRPr>
          </a:p>
          <a:p>
            <a:pPr algn="ctr"/>
            <a:r>
              <a:rPr lang="ru-RU" sz="2000" dirty="0" smtClean="0">
                <a:solidFill>
                  <a:srgbClr val="002060"/>
                </a:solidFill>
                <a:latin typeface="Times New Roman" panose="02020603050405020304" pitchFamily="18" charset="0"/>
                <a:cs typeface="Times New Roman" panose="02020603050405020304" pitchFamily="18" charset="0"/>
              </a:rPr>
              <a:t>Негра</a:t>
            </a:r>
            <a:r>
              <a:rPr lang="ru-RU" sz="2000" dirty="0">
                <a:solidFill>
                  <a:srgbClr val="002060"/>
                </a:solidFill>
                <a:latin typeface="Times New Roman" panose="02020603050405020304" pitchFamily="18" charset="0"/>
                <a:cs typeface="Times New Roman" panose="02020603050405020304" pitchFamily="18" charset="0"/>
              </a:rPr>
              <a:t>, не овладевшего испанским, прежде называли </a:t>
            </a:r>
            <a:r>
              <a:rPr lang="ru-RU" sz="2000" dirty="0" err="1">
                <a:solidFill>
                  <a:srgbClr val="002060"/>
                </a:solidFill>
                <a:latin typeface="Times New Roman" panose="02020603050405020304" pitchFamily="18" charset="0"/>
                <a:cs typeface="Times New Roman" panose="02020603050405020304" pitchFamily="18" charset="0"/>
              </a:rPr>
              <a:t>босаль</a:t>
            </a:r>
            <a:r>
              <a:rPr lang="ru-RU" sz="2000" dirty="0">
                <a:solidFill>
                  <a:srgbClr val="002060"/>
                </a:solidFill>
                <a:latin typeface="Times New Roman" panose="02020603050405020304" pitchFamily="18" charset="0"/>
                <a:cs typeface="Times New Roman" panose="02020603050405020304" pitchFamily="18" charset="0"/>
              </a:rPr>
              <a:t>. </a:t>
            </a:r>
          </a:p>
        </p:txBody>
      </p:sp>
      <p:sp>
        <p:nvSpPr>
          <p:cNvPr id="11" name="Прямоугольник 10"/>
          <p:cNvSpPr/>
          <p:nvPr/>
        </p:nvSpPr>
        <p:spPr>
          <a:xfrm>
            <a:off x="8568266" y="1337888"/>
            <a:ext cx="3623734" cy="1938992"/>
          </a:xfrm>
          <a:prstGeom prst="rect">
            <a:avLst/>
          </a:prstGeom>
        </p:spPr>
        <p:txBody>
          <a:bodyPr wrap="square">
            <a:spAutoFit/>
          </a:bodyPr>
          <a:lstStyle/>
          <a:p>
            <a:pPr algn="ctr"/>
            <a:r>
              <a:rPr lang="ru-RU" sz="2000" dirty="0">
                <a:solidFill>
                  <a:srgbClr val="002060"/>
                </a:solidFill>
                <a:latin typeface="Times New Roman" panose="02020603050405020304" pitchFamily="18" charset="0"/>
                <a:cs typeface="Times New Roman" panose="02020603050405020304" pitchFamily="18" charset="0"/>
              </a:rPr>
              <a:t>Из Испании </a:t>
            </a:r>
            <a:r>
              <a:rPr lang="ru-RU" sz="2000" dirty="0" smtClean="0">
                <a:solidFill>
                  <a:srgbClr val="002060"/>
                </a:solidFill>
                <a:latin typeface="Times New Roman" panose="02020603050405020304" pitchFamily="18" charset="0"/>
                <a:cs typeface="Times New Roman" panose="02020603050405020304" pitchFamily="18" charset="0"/>
              </a:rPr>
              <a:t>на Кубу </a:t>
            </a:r>
            <a:r>
              <a:rPr lang="ru-RU" sz="2000" dirty="0">
                <a:solidFill>
                  <a:srgbClr val="002060"/>
                </a:solidFill>
                <a:latin typeface="Times New Roman" panose="02020603050405020304" pitchFamily="18" charset="0"/>
                <a:cs typeface="Times New Roman" panose="02020603050405020304" pitchFamily="18" charset="0"/>
              </a:rPr>
              <a:t>ехали в основном галисийцы, </a:t>
            </a:r>
            <a:r>
              <a:rPr lang="ru-RU" sz="2000" dirty="0" err="1">
                <a:solidFill>
                  <a:srgbClr val="002060"/>
                </a:solidFill>
                <a:latin typeface="Times New Roman" panose="02020603050405020304" pitchFamily="18" charset="0"/>
                <a:cs typeface="Times New Roman" panose="02020603050405020304" pitchFamily="18" charset="0"/>
              </a:rPr>
              <a:t>кастильцы</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наваррцы</a:t>
            </a:r>
            <a:r>
              <a:rPr lang="ru-RU" sz="2000" dirty="0">
                <a:solidFill>
                  <a:srgbClr val="002060"/>
                </a:solidFill>
                <a:latin typeface="Times New Roman" panose="02020603050405020304" pitchFamily="18" charset="0"/>
                <a:cs typeface="Times New Roman" panose="02020603050405020304" pitchFamily="18" charset="0"/>
              </a:rPr>
              <a:t>, каталонцы. Их всех вместе называют </a:t>
            </a:r>
            <a:r>
              <a:rPr lang="ru-RU" sz="2000" dirty="0" err="1" smtClean="0">
                <a:solidFill>
                  <a:srgbClr val="002060"/>
                </a:solidFill>
                <a:latin typeface="Times New Roman" panose="02020603050405020304" pitchFamily="18" charset="0"/>
                <a:cs typeface="Times New Roman" panose="02020603050405020304" pitchFamily="18" charset="0"/>
              </a:rPr>
              <a:t>гальего</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a:solidFill>
                  <a:srgbClr val="002060"/>
                </a:solidFill>
                <a:latin typeface="Times New Roman" panose="02020603050405020304" pitchFamily="18" charset="0"/>
                <a:cs typeface="Times New Roman" panose="02020603050405020304" pitchFamily="18" charset="0"/>
              </a:rPr>
              <a:t>галисийцами). </a:t>
            </a:r>
          </a:p>
        </p:txBody>
      </p:sp>
    </p:spTree>
    <p:extLst>
      <p:ext uri="{BB962C8B-B14F-4D97-AF65-F5344CB8AC3E}">
        <p14:creationId xmlns:p14="http://schemas.microsoft.com/office/powerpoint/2010/main" val="9848044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c/cf/Catedral_Nuestra_Senora_de_la_Asuncion.jpg"/>
          <p:cNvPicPr>
            <a:picLocks noChangeAspect="1" noChangeArrowheads="1"/>
          </p:cNvPicPr>
          <p:nvPr/>
        </p:nvPicPr>
        <p:blipFill rotWithShape="1">
          <a:blip r:embed="rId2">
            <a:extLst>
              <a:ext uri="{28A0092B-C50C-407E-A947-70E740481C1C}">
                <a14:useLocalDpi xmlns:a14="http://schemas.microsoft.com/office/drawing/2010/main" val="0"/>
              </a:ext>
            </a:extLst>
          </a:blip>
          <a:srcRect t="7123" b="5420"/>
          <a:stretch/>
        </p:blipFill>
        <p:spPr bwMode="auto">
          <a:xfrm>
            <a:off x="163734" y="3134786"/>
            <a:ext cx="6375664" cy="37191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Храм в Сантьяго-де- Куба, Куб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5486" y="3134785"/>
            <a:ext cx="5116336" cy="37191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329621" y="6396335"/>
            <a:ext cx="5116335" cy="461665"/>
          </a:xfrm>
          <a:prstGeom prst="rect">
            <a:avLst/>
          </a:prstGeom>
          <a:noFill/>
        </p:spPr>
        <p:txBody>
          <a:bodyPr wrap="square" rtlCol="0">
            <a:spAutoFit/>
          </a:bodyPr>
          <a:lstStyle/>
          <a:p>
            <a:r>
              <a:rPr lang="ru-RU" sz="1200" dirty="0">
                <a:latin typeface="Times New Roman" panose="02020603050405020304" pitchFamily="18" charset="0"/>
                <a:cs typeface="Times New Roman" panose="02020603050405020304" pitchFamily="18" charset="0"/>
              </a:rPr>
              <a:t>Церковь Пресвятой Девы Марии Милосердной в Эль-Кобре, покровительницы Кубы, была построена в 1830 </a:t>
            </a:r>
            <a:r>
              <a:rPr lang="ru-RU" sz="1200" dirty="0" smtClean="0">
                <a:latin typeface="Times New Roman" panose="02020603050405020304" pitchFamily="18" charset="0"/>
                <a:cs typeface="Times New Roman" panose="02020603050405020304" pitchFamily="18" charset="0"/>
              </a:rPr>
              <a:t>году</a:t>
            </a:r>
            <a:endParaRPr lang="ru-RU" sz="1200"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735264" y="6581001"/>
            <a:ext cx="2705164" cy="276999"/>
          </a:xfrm>
          <a:prstGeom prst="rect">
            <a:avLst/>
          </a:prstGeom>
        </p:spPr>
        <p:txBody>
          <a:bodyPr wrap="none">
            <a:spAutoFit/>
          </a:bodyPr>
          <a:lstStyle/>
          <a:p>
            <a:r>
              <a:rPr lang="ru-RU" sz="1200" dirty="0">
                <a:latin typeface="Times New Roman" panose="02020603050405020304" pitchFamily="18" charset="0"/>
                <a:cs typeface="Times New Roman" panose="02020603050405020304" pitchFamily="18" charset="0"/>
              </a:rPr>
              <a:t>Собор Успения Богоматери. </a:t>
            </a:r>
            <a:r>
              <a:rPr lang="ru-RU" sz="1200" dirty="0" smtClean="0">
                <a:latin typeface="Times New Roman" panose="02020603050405020304" pitchFamily="18" charset="0"/>
                <a:cs typeface="Times New Roman" panose="02020603050405020304" pitchFamily="18" charset="0"/>
              </a:rPr>
              <a:t>1528 </a:t>
            </a:r>
            <a:r>
              <a:rPr lang="ru-RU" sz="1200" dirty="0">
                <a:latin typeface="Times New Roman" panose="02020603050405020304" pitchFamily="18" charset="0"/>
                <a:cs typeface="Times New Roman" panose="02020603050405020304" pitchFamily="18" charset="0"/>
              </a:rPr>
              <a:t>году.</a:t>
            </a:r>
          </a:p>
        </p:txBody>
      </p:sp>
      <p:sp>
        <p:nvSpPr>
          <p:cNvPr id="6" name="Прямоугольник 5"/>
          <p:cNvSpPr/>
          <p:nvPr/>
        </p:nvSpPr>
        <p:spPr>
          <a:xfrm>
            <a:off x="316089" y="580240"/>
            <a:ext cx="11503378" cy="2554545"/>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По законодательству после отмены рабства свободным неграм запрещалось </a:t>
            </a:r>
            <a:r>
              <a:rPr lang="ru-RU" sz="2000" dirty="0" smtClean="0">
                <a:latin typeface="Times New Roman" panose="02020603050405020304" pitchFamily="18" charset="0"/>
                <a:cs typeface="Times New Roman" panose="02020603050405020304" pitchFamily="18" charset="0"/>
              </a:rPr>
              <a:t>стать </a:t>
            </a:r>
            <a:r>
              <a:rPr lang="ru-RU" sz="2000" dirty="0">
                <a:latin typeface="Times New Roman" panose="02020603050405020304" pitchFamily="18" charset="0"/>
                <a:cs typeface="Times New Roman" panose="02020603050405020304" pitchFamily="18" charset="0"/>
              </a:rPr>
              <a:t>юристом, врачом или инженером — он должен был трудиться на плантациях. Однако в законе имелась небольшая лазейка — вольноотпущенникам не запрещалось становиться музыкантами. Талантливые кубинские негры использовали этот шанс. Уже в XVI веке африканцы пели в церковных хорах, играли на европейских музыкальных инструментах; из-за нехватки музыкантов, состоявших на службе у церкви, служба совершалась часто при участии светских музыкантов. Благодаря этому всякая расовая дискриминация в музыкальной среде была исключена. Этот факт оказал значительное влияние на всё формирование кубинской музыки.</a:t>
            </a:r>
          </a:p>
        </p:txBody>
      </p:sp>
      <p:sp>
        <p:nvSpPr>
          <p:cNvPr id="7" name="TextBox 6"/>
          <p:cNvSpPr txBox="1"/>
          <p:nvPr/>
        </p:nvSpPr>
        <p:spPr>
          <a:xfrm>
            <a:off x="1963032" y="0"/>
            <a:ext cx="9324622" cy="584775"/>
          </a:xfrm>
          <a:prstGeom prst="rect">
            <a:avLst/>
          </a:prstGeom>
          <a:noFill/>
        </p:spPr>
        <p:txBody>
          <a:bodyPr wrap="square" rtlCol="0">
            <a:spAutoFit/>
          </a:bodyPr>
          <a:lstStyle/>
          <a:p>
            <a:r>
              <a:rPr lang="ru-RU" sz="3200" b="1" dirty="0" smtClean="0">
                <a:solidFill>
                  <a:srgbClr val="002060"/>
                </a:solidFill>
                <a:latin typeface="Times New Roman" panose="02020603050405020304" pitchFamily="18" charset="0"/>
                <a:cs typeface="Times New Roman" panose="02020603050405020304" pitchFamily="18" charset="0"/>
              </a:rPr>
              <a:t>Формирование музыкальных традиций</a:t>
            </a:r>
            <a:endParaRPr lang="ru-RU"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13200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im2-tub-ru.yandex.net/i?id=a1bbf0d6c4bebac352cfa6da5a061976-l&amp;n=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 y="1412"/>
            <a:ext cx="12193301" cy="6856588"/>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3"/>
          <a:stretch>
            <a:fillRect/>
          </a:stretch>
        </p:blipFill>
        <p:spPr>
          <a:xfrm>
            <a:off x="0" y="3974342"/>
            <a:ext cx="2456901" cy="2883658"/>
          </a:xfrm>
          <a:prstGeom prst="rect">
            <a:avLst/>
          </a:prstGeom>
        </p:spPr>
      </p:pic>
      <p:sp>
        <p:nvSpPr>
          <p:cNvPr id="4" name="TextBox 3"/>
          <p:cNvSpPr txBox="1"/>
          <p:nvPr/>
        </p:nvSpPr>
        <p:spPr>
          <a:xfrm>
            <a:off x="251460" y="0"/>
            <a:ext cx="7680960" cy="584775"/>
          </a:xfrm>
          <a:prstGeom prst="rect">
            <a:avLst/>
          </a:prstGeom>
          <a:noFill/>
        </p:spPr>
        <p:txBody>
          <a:bodyPr wrap="square" rtlCol="0">
            <a:spAutoFit/>
          </a:bodyPr>
          <a:lstStyle/>
          <a:p>
            <a:r>
              <a:rPr lang="ru-RU" sz="3200" dirty="0">
                <a:solidFill>
                  <a:srgbClr val="002060"/>
                </a:solidFill>
                <a:latin typeface="Times New Roman" panose="02020603050405020304" pitchFamily="18" charset="0"/>
                <a:cs typeface="Times New Roman" panose="02020603050405020304" pitchFamily="18" charset="0"/>
              </a:rPr>
              <a:t>Музыкальные и танцевальные стили Кубы</a:t>
            </a:r>
          </a:p>
        </p:txBody>
      </p:sp>
      <p:sp>
        <p:nvSpPr>
          <p:cNvPr id="5" name="Прямоугольник 4"/>
          <p:cNvSpPr/>
          <p:nvPr/>
        </p:nvSpPr>
        <p:spPr>
          <a:xfrm>
            <a:off x="918210" y="584775"/>
            <a:ext cx="6096000" cy="2246769"/>
          </a:xfrm>
          <a:prstGeom prst="rect">
            <a:avLst/>
          </a:prstGeom>
        </p:spPr>
        <p:txBody>
          <a:bodyPr>
            <a:spAutoFit/>
          </a:bodyPr>
          <a:lstStyle/>
          <a:p>
            <a:pPr algn="just"/>
            <a:r>
              <a:rPr lang="ru-RU" sz="2000" dirty="0" smtClean="0">
                <a:latin typeface="Times New Roman" panose="02020603050405020304" pitchFamily="18" charset="0"/>
                <a:cs typeface="Times New Roman" panose="02020603050405020304" pitchFamily="18" charset="0"/>
              </a:rPr>
              <a:t>Куба </a:t>
            </a:r>
            <a:r>
              <a:rPr lang="ru-RU" sz="2000" dirty="0">
                <a:latin typeface="Times New Roman" panose="02020603050405020304" pitchFamily="18" charset="0"/>
                <a:cs typeface="Times New Roman" panose="02020603050405020304" pitchFamily="18" charset="0"/>
              </a:rPr>
              <a:t>– это страна, которая подарила миру наибольшее количество танцевальных жанров, ставших впоследствии международными танцами, такие как: дансон, мамбо, румба, ча-ча-ча, касино и другие. Без сомнения, не обошлось и без з</a:t>
            </a:r>
            <a:r>
              <a:rPr lang="ru-RU" sz="2000" dirty="0" smtClean="0">
                <a:latin typeface="Times New Roman" panose="02020603050405020304" pitchFamily="18" charset="0"/>
                <a:cs typeface="Times New Roman" panose="02020603050405020304" pitchFamily="18" charset="0"/>
              </a:rPr>
              <a:t>начительного </a:t>
            </a:r>
            <a:r>
              <a:rPr lang="ru-RU" sz="2000" dirty="0">
                <a:latin typeface="Times New Roman" panose="02020603050405020304" pitchFamily="18" charset="0"/>
                <a:cs typeface="Times New Roman" panose="02020603050405020304" pitchFamily="18" charset="0"/>
              </a:rPr>
              <a:t>влияния иностранных жанров на музыкальное наследие кубинского народа.</a:t>
            </a:r>
          </a:p>
        </p:txBody>
      </p:sp>
      <p:sp>
        <p:nvSpPr>
          <p:cNvPr id="6" name="TextBox 5"/>
          <p:cNvSpPr txBox="1"/>
          <p:nvPr/>
        </p:nvSpPr>
        <p:spPr>
          <a:xfrm>
            <a:off x="2809875" y="2767986"/>
            <a:ext cx="4663440" cy="1323439"/>
          </a:xfrm>
          <a:prstGeom prst="rect">
            <a:avLst/>
          </a:prstGeom>
          <a:noFill/>
        </p:spPr>
        <p:txBody>
          <a:bodyPr wrap="square" rtlCol="0">
            <a:spAutoFit/>
          </a:bodyPr>
          <a:lstStyle/>
          <a:p>
            <a:pPr algn="just"/>
            <a:r>
              <a:rPr lang="ru-RU" sz="2000" dirty="0">
                <a:latin typeface="Times New Roman" panose="02020603050405020304" pitchFamily="18" charset="0"/>
                <a:cs typeface="Times New Roman" panose="02020603050405020304" pitchFamily="18" charset="0"/>
              </a:rPr>
              <a:t>Кубинская музыка отличается своим богатством стилей, которые постоянно развиваются талантливыми народными музыкантами и композиторами</a:t>
            </a:r>
            <a:r>
              <a:rPr lang="ru-RU" sz="200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2567289" y="4629253"/>
            <a:ext cx="6096000" cy="1015663"/>
          </a:xfrm>
          <a:prstGeom prst="rect">
            <a:avLst/>
          </a:prstGeom>
        </p:spPr>
        <p:txBody>
          <a:bodyPr>
            <a:spAutoFit/>
          </a:bodyPr>
          <a:lstStyle/>
          <a:p>
            <a:pPr algn="just"/>
            <a:r>
              <a:rPr lang="ru-RU" sz="2000" dirty="0">
                <a:latin typeface="Times New Roman" panose="02020603050405020304" pitchFamily="18" charset="0"/>
                <a:cs typeface="Times New Roman" panose="02020603050405020304" pitchFamily="18" charset="0"/>
              </a:rPr>
              <a:t>Танец и музыка пребывают в постоянном единстве, несмотря на то, что продолжают развиваться независимо друг от друга. </a:t>
            </a:r>
          </a:p>
        </p:txBody>
      </p:sp>
    </p:spTree>
    <p:extLst>
      <p:ext uri="{BB962C8B-B14F-4D97-AF65-F5344CB8AC3E}">
        <p14:creationId xmlns:p14="http://schemas.microsoft.com/office/powerpoint/2010/main" val="21804165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88728" y="251263"/>
            <a:ext cx="4467210" cy="2856772"/>
          </a:xfrm>
          <a:prstGeom prst="rect">
            <a:avLst/>
          </a:prstGeom>
          <a:ln>
            <a:noFill/>
          </a:ln>
          <a:effectLst>
            <a:softEdge rad="112500"/>
          </a:effectLst>
        </p:spPr>
      </p:pic>
      <p:pic>
        <p:nvPicPr>
          <p:cNvPr id="1026" name="Picture 2" descr="http://mkrf.ru/upload/iblock/95c/95c5fc191383b845b9b84978208819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1955" y="233986"/>
            <a:ext cx="4078472" cy="28740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842934" y="233986"/>
            <a:ext cx="2912533" cy="6309420"/>
          </a:xfrm>
          <a:prstGeom prst="rect">
            <a:avLst/>
          </a:prstGeom>
        </p:spPr>
        <p:txBody>
          <a:bodyPr wrap="square">
            <a:spAutoFit/>
          </a:bodyPr>
          <a:lstStyle/>
          <a:p>
            <a:pPr algn="just"/>
            <a:r>
              <a:rPr lang="ru-RU" sz="2000" dirty="0">
                <a:solidFill>
                  <a:srgbClr val="002060"/>
                </a:solidFill>
                <a:latin typeface="Times New Roman" panose="02020603050405020304" pitchFamily="18" charset="0"/>
                <a:cs typeface="Times New Roman" panose="02020603050405020304" pitchFamily="18" charset="0"/>
              </a:rPr>
              <a:t>Основные корни кубинской музыки лежат в Испании и Западной Африке, но со временем на нее повлияли разнообразные жанры других стран. Главными среди них являются Франция, США и Ямайка. Кубинская музыка также повлияла на другие страны, способствуя развитию не только джаза и </a:t>
            </a:r>
            <a:r>
              <a:rPr lang="ru-RU" sz="2000" dirty="0" err="1">
                <a:solidFill>
                  <a:srgbClr val="002060"/>
                </a:solidFill>
                <a:latin typeface="Times New Roman" panose="02020603050405020304" pitchFamily="18" charset="0"/>
                <a:cs typeface="Times New Roman" panose="02020603050405020304" pitchFamily="18" charset="0"/>
              </a:rPr>
              <a:t>сальсы</a:t>
            </a:r>
            <a:r>
              <a:rPr lang="ru-RU" sz="2000" dirty="0">
                <a:solidFill>
                  <a:srgbClr val="002060"/>
                </a:solidFill>
                <a:latin typeface="Times New Roman" panose="02020603050405020304" pitchFamily="18" charset="0"/>
                <a:cs typeface="Times New Roman" panose="02020603050405020304" pitchFamily="18" charset="0"/>
              </a:rPr>
              <a:t>, но и </a:t>
            </a:r>
            <a:r>
              <a:rPr lang="ru-RU" sz="2000" b="1" dirty="0">
                <a:solidFill>
                  <a:srgbClr val="002060"/>
                </a:solidFill>
                <a:latin typeface="Times New Roman" panose="02020603050405020304" pitchFamily="18" charset="0"/>
                <a:cs typeface="Times New Roman" panose="02020603050405020304" pitchFamily="18" charset="0"/>
              </a:rPr>
              <a:t>Аргентинского танго</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Ghana</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high-life</a:t>
            </a:r>
            <a:r>
              <a:rPr lang="ru-RU" sz="2000" dirty="0">
                <a:solidFill>
                  <a:srgbClr val="002060"/>
                </a:solidFill>
                <a:latin typeface="Times New Roman" panose="02020603050405020304" pitchFamily="18" charset="0"/>
                <a:cs typeface="Times New Roman" panose="02020603050405020304" pitchFamily="18" charset="0"/>
              </a:rPr>
              <a:t>, </a:t>
            </a:r>
            <a:r>
              <a:rPr lang="ru-RU" sz="2000" b="1" dirty="0">
                <a:solidFill>
                  <a:srgbClr val="002060"/>
                </a:solidFill>
                <a:latin typeface="Times New Roman" panose="02020603050405020304" pitchFamily="18" charset="0"/>
                <a:cs typeface="Times New Roman" panose="02020603050405020304" pitchFamily="18" charset="0"/>
              </a:rPr>
              <a:t>западно-африканского </a:t>
            </a:r>
            <a:r>
              <a:rPr lang="ru-RU" sz="2000" b="1" dirty="0" err="1">
                <a:solidFill>
                  <a:srgbClr val="002060"/>
                </a:solidFill>
                <a:latin typeface="Times New Roman" panose="02020603050405020304" pitchFamily="18" charset="0"/>
                <a:cs typeface="Times New Roman" panose="02020603050405020304" pitchFamily="18" charset="0"/>
              </a:rPr>
              <a:t>Afrobeat</a:t>
            </a:r>
            <a:r>
              <a:rPr lang="ru-RU" sz="2000" dirty="0">
                <a:solidFill>
                  <a:srgbClr val="002060"/>
                </a:solidFill>
                <a:latin typeface="Times New Roman" panose="02020603050405020304" pitchFamily="18" charset="0"/>
                <a:cs typeface="Times New Roman" panose="02020603050405020304" pitchFamily="18" charset="0"/>
              </a:rPr>
              <a:t>, и испанского </a:t>
            </a:r>
            <a:r>
              <a:rPr lang="ru-RU" sz="2000" b="1" dirty="0">
                <a:solidFill>
                  <a:srgbClr val="002060"/>
                </a:solidFill>
                <a:latin typeface="Times New Roman" panose="02020603050405020304" pitchFamily="18" charset="0"/>
                <a:cs typeface="Times New Roman" panose="02020603050405020304" pitchFamily="18" charset="0"/>
              </a:rPr>
              <a:t>"</a:t>
            </a:r>
            <a:r>
              <a:rPr lang="ru-RU" sz="2000" b="1" dirty="0" err="1">
                <a:solidFill>
                  <a:srgbClr val="002060"/>
                </a:solidFill>
                <a:latin typeface="Times New Roman" panose="02020603050405020304" pitchFamily="18" charset="0"/>
                <a:cs typeface="Times New Roman" panose="02020603050405020304" pitchFamily="18" charset="0"/>
              </a:rPr>
              <a:t>nuevo</a:t>
            </a:r>
            <a:r>
              <a:rPr lang="ru-RU" sz="2000" b="1" dirty="0">
                <a:solidFill>
                  <a:srgbClr val="002060"/>
                </a:solidFill>
                <a:latin typeface="Times New Roman" panose="02020603050405020304" pitchFamily="18" charset="0"/>
                <a:cs typeface="Times New Roman" panose="02020603050405020304" pitchFamily="18" charset="0"/>
              </a:rPr>
              <a:t> </a:t>
            </a:r>
            <a:r>
              <a:rPr lang="ru-RU" sz="2000" b="1" dirty="0" err="1">
                <a:solidFill>
                  <a:srgbClr val="002060"/>
                </a:solidFill>
                <a:latin typeface="Times New Roman" panose="02020603050405020304" pitchFamily="18" charset="0"/>
                <a:cs typeface="Times New Roman" panose="02020603050405020304" pitchFamily="18" charset="0"/>
              </a:rPr>
              <a:t>flamenco</a:t>
            </a:r>
            <a:r>
              <a:rPr lang="ru-RU" sz="2400" b="1" dirty="0">
                <a:solidFill>
                  <a:srgbClr val="002060"/>
                </a:solidFill>
                <a:latin typeface="Times New Roman" panose="02020603050405020304" pitchFamily="18" charset="0"/>
                <a:cs typeface="Times New Roman" panose="02020603050405020304" pitchFamily="18" charset="0"/>
              </a:rPr>
              <a:t>".</a:t>
            </a:r>
          </a:p>
        </p:txBody>
      </p:sp>
      <p:pic>
        <p:nvPicPr>
          <p:cNvPr id="1028" name="Picture 4" descr="http://www.espresso-id.ru/local/images/espr/_jpg_141345842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1956" y="3714863"/>
            <a:ext cx="4061732" cy="27708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https://im0-tub-ru.yandex.net/i?id=98e2c174789508200a8db494cf9624a8-l&amp;n=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728" y="3714864"/>
            <a:ext cx="4467209" cy="27708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794044" y="2923369"/>
            <a:ext cx="2686756" cy="369332"/>
          </a:xfrm>
          <a:prstGeom prst="rect">
            <a:avLst/>
          </a:prstGeom>
          <a:noFill/>
        </p:spPr>
        <p:txBody>
          <a:bodyPr wrap="square" rtlCol="0">
            <a:spAutoFit/>
          </a:bodyPr>
          <a:lstStyle/>
          <a:p>
            <a:r>
              <a:rPr lang="ru-RU" dirty="0" smtClean="0"/>
              <a:t>Аргентинское танго</a:t>
            </a:r>
            <a:endParaRPr lang="ru-RU" dirty="0"/>
          </a:p>
        </p:txBody>
      </p:sp>
      <p:sp>
        <p:nvSpPr>
          <p:cNvPr id="5" name="TextBox 4"/>
          <p:cNvSpPr txBox="1"/>
          <p:nvPr/>
        </p:nvSpPr>
        <p:spPr>
          <a:xfrm>
            <a:off x="9358488" y="6358740"/>
            <a:ext cx="1817512" cy="369332"/>
          </a:xfrm>
          <a:prstGeom prst="rect">
            <a:avLst/>
          </a:prstGeom>
          <a:noFill/>
        </p:spPr>
        <p:txBody>
          <a:bodyPr wrap="square" rtlCol="0">
            <a:spAutoFit/>
          </a:bodyPr>
          <a:lstStyle/>
          <a:p>
            <a:r>
              <a:rPr lang="ru-RU" dirty="0" smtClean="0"/>
              <a:t>Фламенко</a:t>
            </a:r>
            <a:endParaRPr lang="ru-RU" dirty="0"/>
          </a:p>
        </p:txBody>
      </p:sp>
      <p:sp>
        <p:nvSpPr>
          <p:cNvPr id="6" name="TextBox 5"/>
          <p:cNvSpPr txBox="1"/>
          <p:nvPr/>
        </p:nvSpPr>
        <p:spPr>
          <a:xfrm>
            <a:off x="1230488" y="3045532"/>
            <a:ext cx="2889955" cy="369332"/>
          </a:xfrm>
          <a:prstGeom prst="rect">
            <a:avLst/>
          </a:prstGeom>
          <a:noFill/>
        </p:spPr>
        <p:txBody>
          <a:bodyPr wrap="square" rtlCol="0">
            <a:spAutoFit/>
          </a:bodyPr>
          <a:lstStyle/>
          <a:p>
            <a:r>
              <a:rPr lang="ru-RU" dirty="0" smtClean="0"/>
              <a:t>Кубинская сальса</a:t>
            </a:r>
            <a:endParaRPr lang="ru-RU" dirty="0"/>
          </a:p>
        </p:txBody>
      </p:sp>
      <p:sp>
        <p:nvSpPr>
          <p:cNvPr id="7" name="TextBox 6"/>
          <p:cNvSpPr txBox="1"/>
          <p:nvPr/>
        </p:nvSpPr>
        <p:spPr>
          <a:xfrm>
            <a:off x="1698975" y="6365879"/>
            <a:ext cx="1952979" cy="369332"/>
          </a:xfrm>
          <a:prstGeom prst="rect">
            <a:avLst/>
          </a:prstGeom>
          <a:noFill/>
        </p:spPr>
        <p:txBody>
          <a:bodyPr wrap="square" rtlCol="0">
            <a:spAutoFit/>
          </a:bodyPr>
          <a:lstStyle/>
          <a:p>
            <a:r>
              <a:rPr lang="ru-RU" dirty="0" err="1" smtClean="0"/>
              <a:t>Афробеат</a:t>
            </a:r>
            <a:endParaRPr lang="ru-RU" dirty="0"/>
          </a:p>
        </p:txBody>
      </p:sp>
      <p:pic>
        <p:nvPicPr>
          <p:cNvPr id="1032" name="Picture 8" descr="http://www.ikirov.ru/attachments/publications/1/17783/thumb_1448798278-924856dad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222" y="3827688"/>
            <a:ext cx="4289777" cy="25310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10797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1378</TotalTime>
  <Words>5258</Words>
  <Application>Microsoft Office PowerPoint</Application>
  <PresentationFormat>Произвольный</PresentationFormat>
  <Paragraphs>180</Paragraphs>
  <Slides>51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51</vt:i4>
      </vt:variant>
    </vt:vector>
  </HeadingPairs>
  <TitlesOfParts>
    <vt:vector size="52"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Reanimator Extreme Edition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ion</dc:creator>
  <cp:lastModifiedBy>user</cp:lastModifiedBy>
  <cp:revision>92</cp:revision>
  <dcterms:created xsi:type="dcterms:W3CDTF">2017-02-17T21:09:21Z</dcterms:created>
  <dcterms:modified xsi:type="dcterms:W3CDTF">2017-03-14T13:19:51Z</dcterms:modified>
</cp:coreProperties>
</file>